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1" r:id="rId1"/>
  </p:sldMasterIdLst>
  <p:notesMasterIdLst>
    <p:notesMasterId r:id="rId64"/>
  </p:notesMasterIdLst>
  <p:sldIdLst>
    <p:sldId id="256" r:id="rId2"/>
    <p:sldId id="506" r:id="rId3"/>
    <p:sldId id="489" r:id="rId4"/>
    <p:sldId id="440" r:id="rId5"/>
    <p:sldId id="441" r:id="rId6"/>
    <p:sldId id="442" r:id="rId7"/>
    <p:sldId id="475" r:id="rId8"/>
    <p:sldId id="486" r:id="rId9"/>
    <p:sldId id="443" r:id="rId10"/>
    <p:sldId id="438" r:id="rId11"/>
    <p:sldId id="439" r:id="rId12"/>
    <p:sldId id="426" r:id="rId13"/>
    <p:sldId id="395" r:id="rId14"/>
    <p:sldId id="396" r:id="rId15"/>
    <p:sldId id="428" r:id="rId16"/>
    <p:sldId id="429" r:id="rId17"/>
    <p:sldId id="399" r:id="rId18"/>
    <p:sldId id="469" r:id="rId19"/>
    <p:sldId id="398" r:id="rId20"/>
    <p:sldId id="427" r:id="rId21"/>
    <p:sldId id="400" r:id="rId22"/>
    <p:sldId id="434" r:id="rId23"/>
    <p:sldId id="401" r:id="rId24"/>
    <p:sldId id="476" r:id="rId25"/>
    <p:sldId id="404" r:id="rId26"/>
    <p:sldId id="470" r:id="rId27"/>
    <p:sldId id="471" r:id="rId28"/>
    <p:sldId id="491" r:id="rId29"/>
    <p:sldId id="430" r:id="rId30"/>
    <p:sldId id="431" r:id="rId31"/>
    <p:sldId id="432" r:id="rId32"/>
    <p:sldId id="472" r:id="rId33"/>
    <p:sldId id="433" r:id="rId34"/>
    <p:sldId id="405" r:id="rId35"/>
    <p:sldId id="406" r:id="rId36"/>
    <p:sldId id="473" r:id="rId37"/>
    <p:sldId id="435" r:id="rId38"/>
    <p:sldId id="499" r:id="rId39"/>
    <p:sldId id="408" r:id="rId40"/>
    <p:sldId id="500" r:id="rId41"/>
    <p:sldId id="409" r:id="rId42"/>
    <p:sldId id="410" r:id="rId43"/>
    <p:sldId id="411" r:id="rId44"/>
    <p:sldId id="412" r:id="rId45"/>
    <p:sldId id="501" r:id="rId46"/>
    <p:sldId id="502" r:id="rId47"/>
    <p:sldId id="503" r:id="rId48"/>
    <p:sldId id="504" r:id="rId49"/>
    <p:sldId id="505" r:id="rId50"/>
    <p:sldId id="418" r:id="rId51"/>
    <p:sldId id="419" r:id="rId52"/>
    <p:sldId id="436" r:id="rId53"/>
    <p:sldId id="420" r:id="rId54"/>
    <p:sldId id="474" r:id="rId55"/>
    <p:sldId id="421" r:id="rId56"/>
    <p:sldId id="422" r:id="rId57"/>
    <p:sldId id="423" r:id="rId58"/>
    <p:sldId id="424" r:id="rId59"/>
    <p:sldId id="437" r:id="rId60"/>
    <p:sldId id="425" r:id="rId61"/>
    <p:sldId id="444" r:id="rId62"/>
    <p:sldId id="498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53" autoAdjust="0"/>
    <p:restoredTop sz="96663"/>
  </p:normalViewPr>
  <p:slideViewPr>
    <p:cSldViewPr snapToGrid="0" snapToObjects="1">
      <p:cViewPr varScale="1">
        <p:scale>
          <a:sx n="137" d="100"/>
          <a:sy n="137" d="100"/>
        </p:scale>
        <p:origin x="136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5" d="100"/>
        <a:sy n="145" d="100"/>
      </p:scale>
      <p:origin x="0" y="363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474D00-5831-294F-B5A8-4BC25223EB89}" type="datetimeFigureOut">
              <a:rPr lang="en-US" smtClean="0"/>
              <a:t>2/12/24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A1D3B-72E9-B14C-9D29-6A50C2975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63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A1D3B-72E9-B14C-9D29-6A50C29751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76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MC: High Variance, no bias</a:t>
            </a:r>
          </a:p>
          <a:p>
            <a:r>
              <a:rPr lang="en-US" dirty="0"/>
              <a:t>TD: Low variance, biased; more efficient since it has lower variance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A1D3B-72E9-B14C-9D29-6A50C297516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25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Bootstrapping: We don’t use real returns – we use our own estimate of the VF instead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A1D3B-72E9-B14C-9D29-6A50C297516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394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MC has large error</a:t>
            </a:r>
          </a:p>
          <a:p>
            <a:r>
              <a:rPr lang="en-US" dirty="0"/>
              <a:t>n &gt; 1 leads to better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A1D3B-72E9-B14C-9D29-6A50C297516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097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 up the VFs at the successor state to compute v(s) at the root</a:t>
            </a:r>
          </a:p>
          <a:p>
            <a:r>
              <a:rPr lang="en-US" dirty="0"/>
              <a:t>Each single state gets its turn being the root</a:t>
            </a:r>
          </a:p>
          <a:p>
            <a:endParaRPr lang="en-US" dirty="0"/>
          </a:p>
          <a:p>
            <a:r>
              <a:rPr lang="en-US" dirty="0"/>
              <a:t>This process is guaranteed to converge to the true VF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A1D3B-72E9-B14C-9D29-6A50C297516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76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A1D3B-72E9-B14C-9D29-6A50C297516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888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to do in situations in which the model is not available</a:t>
            </a:r>
          </a:p>
          <a:p>
            <a:r>
              <a:rPr lang="en-US" dirty="0"/>
              <a:t>Agent has to figure out the optimal way to behave in the absence of any information about the 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A1D3B-72E9-B14C-9D29-6A50C297516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475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ways to get means for all states:</a:t>
            </a:r>
          </a:p>
          <a:p>
            <a:pPr marL="228600" indent="-228600">
              <a:buAutoNum type="arabicParenR"/>
            </a:pPr>
            <a:r>
              <a:rPr lang="en-US" dirty="0"/>
              <a:t>First visit MC</a:t>
            </a:r>
          </a:p>
          <a:p>
            <a:pPr marL="228600" indent="-228600">
              <a:buAutoNum type="arabicParenR"/>
            </a:pPr>
            <a:r>
              <a:rPr lang="en-US" dirty="0"/>
              <a:t>Every Visit MC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A1D3B-72E9-B14C-9D29-6A50C297516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999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Error Term = What actually happened – What we thought would happen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A1D3B-72E9-B14C-9D29-6A50C297516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75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A1D3B-72E9-B14C-9D29-6A50C297516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2418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A1D3B-72E9-B14C-9D29-6A50C297516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77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5B2E3-F0F0-B875-3625-467E7C92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5C0809-E61B-B8A0-969B-ECF985A049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4F6F8D-E7C4-2984-68F1-80D0E006AF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MC: High Variance, no bias</a:t>
            </a:r>
          </a:p>
          <a:p>
            <a:r>
              <a:rPr lang="en-US" dirty="0"/>
              <a:t>TD: Low variance, biased; more efficient since it has lower variance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0907C-6F68-B0D8-6AAE-37A45F926D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A1D3B-72E9-B14C-9D29-6A50C297516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775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BAD99A2-A48C-B742-9C5E-98F53B2E2B0A}" type="datetimeFigureOut">
              <a:rPr lang="en-US" smtClean="0"/>
              <a:pPr/>
              <a:t>2/12/24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037252-72F3-474F-8582-32D765D3064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99A2-A48C-B742-9C5E-98F53B2E2B0A}" type="datetimeFigureOut">
              <a:rPr lang="en-US" smtClean="0"/>
              <a:pPr/>
              <a:t>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8F59-8B24-D34D-96DC-A81F466DCC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99A2-A48C-B742-9C5E-98F53B2E2B0A}" type="datetimeFigureOut">
              <a:rPr lang="en-US" smtClean="0"/>
              <a:pPr/>
              <a:t>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8F59-8B24-D34D-96DC-A81F466DCC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99A2-A48C-B742-9C5E-98F53B2E2B0A}" type="datetimeFigureOut">
              <a:rPr lang="en-US" smtClean="0"/>
              <a:pPr/>
              <a:t>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8F59-8B24-D34D-96DC-A81F466DC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99A2-A48C-B742-9C5E-98F53B2E2B0A}" type="datetimeFigureOut">
              <a:rPr lang="en-US" smtClean="0"/>
              <a:pPr/>
              <a:t>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8F59-8B24-D34D-96DC-A81F466DC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99A2-A48C-B742-9C5E-98F53B2E2B0A}" type="datetimeFigureOut">
              <a:rPr lang="en-US" smtClean="0"/>
              <a:pPr/>
              <a:t>2/12/24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8F59-8B24-D34D-96DC-A81F466DC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99A2-A48C-B742-9C5E-98F53B2E2B0A}" type="datetimeFigureOut">
              <a:rPr lang="en-US" smtClean="0"/>
              <a:pPr/>
              <a:t>2/12/24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8F59-8B24-D34D-96DC-A81F466DCC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99A2-A48C-B742-9C5E-98F53B2E2B0A}" type="datetimeFigureOut">
              <a:rPr lang="en-US" smtClean="0"/>
              <a:pPr/>
              <a:t>2/12/24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8F59-8B24-D34D-96DC-A81F466DC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99A2-A48C-B742-9C5E-98F53B2E2B0A}" type="datetimeFigureOut">
              <a:rPr lang="en-US" smtClean="0"/>
              <a:pPr/>
              <a:t>2/12/24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8F59-8B24-D34D-96DC-A81F466DCC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CBAD99A2-A48C-B742-9C5E-98F53B2E2B0A}" type="datetimeFigureOut">
              <a:rPr lang="en-US" smtClean="0"/>
              <a:pPr/>
              <a:t>2/12/24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8F59-8B24-D34D-96DC-A81F466DCC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BAD99A2-A48C-B742-9C5E-98F53B2E2B0A}" type="datetimeFigureOut">
              <a:rPr lang="en-US" smtClean="0"/>
              <a:pPr/>
              <a:t>2/12/24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A908F59-8B24-D34D-96DC-A81F466DC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fld id="{CBAD99A2-A48C-B742-9C5E-98F53B2E2B0A}" type="datetimeFigureOut">
              <a:rPr lang="en-US" smtClean="0"/>
              <a:pPr/>
              <a:t>2/12/24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AA908F59-8B24-D34D-96DC-A81F466DCC4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40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tif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tiff"/><Relationship Id="rId4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tiff"/><Relationship Id="rId4" Type="http://schemas.openxmlformats.org/officeDocument/2006/relationships/image" Target="../media/image59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Model Free Prediction Methods:</a:t>
            </a:r>
            <a:br>
              <a:rPr lang="en-US" sz="4000" dirty="0"/>
            </a:br>
            <a:r>
              <a:rPr lang="en-US" sz="2700" dirty="0"/>
              <a:t>Monte Carlo and Temporal Difference Algorithms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4</a:t>
            </a:r>
          </a:p>
          <a:p>
            <a:r>
              <a:rPr lang="en-US" dirty="0"/>
              <a:t>Subir </a:t>
            </a:r>
            <a:r>
              <a:rPr lang="en-US" dirty="0" err="1"/>
              <a:t>Varma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E7EA7F-AD25-FA45-B1A2-5021C997D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4695"/>
            <a:ext cx="8229600" cy="1850595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Policy Iteration and Value Iteration Algorithms don’t work if:</a:t>
            </a:r>
          </a:p>
          <a:p>
            <a:pPr lvl="1"/>
            <a:r>
              <a:rPr lang="en-US" dirty="0"/>
              <a:t>The Environment Model is not known, or</a:t>
            </a:r>
          </a:p>
          <a:p>
            <a:pPr lvl="1"/>
            <a:r>
              <a:rPr lang="en-US" dirty="0"/>
              <a:t>The number of states is extremely large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44BB34-612A-A242-9432-C64C65677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70E7311F-40E6-F144-88E3-625155347D3A}"/>
              </a:ext>
            </a:extLst>
          </p:cNvPr>
          <p:cNvSpPr/>
          <p:nvPr/>
        </p:nvSpPr>
        <p:spPr>
          <a:xfrm>
            <a:off x="4058433" y="3194136"/>
            <a:ext cx="1027134" cy="86429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7D3B72-542C-694A-9CF9-AE5D085C3260}"/>
              </a:ext>
            </a:extLst>
          </p:cNvPr>
          <p:cNvSpPr txBox="1"/>
          <p:nvPr/>
        </p:nvSpPr>
        <p:spPr>
          <a:xfrm>
            <a:off x="1171601" y="4197277"/>
            <a:ext cx="7515199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How can we find the Value Function and the Optimal Policy</a:t>
            </a:r>
            <a:br>
              <a:rPr lang="en-US" sz="2000" dirty="0"/>
            </a:br>
            <a:r>
              <a:rPr lang="en-US" sz="2000" dirty="0"/>
              <a:t>under these conditions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27C67F7C-CA29-B24B-AA83-E05704133925}"/>
              </a:ext>
            </a:extLst>
          </p:cNvPr>
          <p:cNvSpPr/>
          <p:nvPr/>
        </p:nvSpPr>
        <p:spPr>
          <a:xfrm>
            <a:off x="4214799" y="4967793"/>
            <a:ext cx="1027134" cy="86429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3C6330-3C2C-5B40-AEFF-AE8A958E5562}"/>
              </a:ext>
            </a:extLst>
          </p:cNvPr>
          <p:cNvSpPr txBox="1"/>
          <p:nvPr/>
        </p:nvSpPr>
        <p:spPr>
          <a:xfrm>
            <a:off x="1104364" y="5862584"/>
            <a:ext cx="7962437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Solution: Instead of </a:t>
            </a:r>
            <a:r>
              <a:rPr lang="en-US" sz="2000" dirty="0">
                <a:solidFill>
                  <a:srgbClr val="FF0000"/>
                </a:solidFill>
              </a:rPr>
              <a:t>Computing</a:t>
            </a:r>
            <a:r>
              <a:rPr lang="en-US" sz="2000" dirty="0"/>
              <a:t> these functions from a Model, </a:t>
            </a:r>
            <a:br>
              <a:rPr lang="en-US" sz="2000" dirty="0"/>
            </a:br>
            <a:r>
              <a:rPr lang="en-US" sz="2000" dirty="0">
                <a:solidFill>
                  <a:srgbClr val="FF0000"/>
                </a:solidFill>
              </a:rPr>
              <a:t>Learn</a:t>
            </a:r>
            <a:r>
              <a:rPr lang="en-US" sz="2000" dirty="0"/>
              <a:t> them from </a:t>
            </a:r>
            <a:r>
              <a:rPr lang="en-US" sz="2000" u="sng" dirty="0"/>
              <a:t>Experience</a:t>
            </a:r>
            <a:r>
              <a:rPr lang="en-US" sz="2000" dirty="0"/>
              <a:t>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261029-9B9F-7540-A9A6-80F1B7CBA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362" y="296589"/>
            <a:ext cx="2692123" cy="67422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35914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6A570C-A5EC-DB4D-8C21-47A30E8E2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269514"/>
            <a:ext cx="8229600" cy="1668271"/>
          </a:xfrm>
        </p:spPr>
        <p:txBody>
          <a:bodyPr>
            <a:normAutofit/>
          </a:bodyPr>
          <a:lstStyle/>
          <a:p>
            <a:r>
              <a:rPr lang="en-US" sz="2400" u="sng" dirty="0"/>
              <a:t>Experience</a:t>
            </a:r>
            <a:r>
              <a:rPr lang="en-US" sz="2400" dirty="0"/>
              <a:t>: Sample sequences of States, Actions and Rewards </a:t>
            </a:r>
            <a:br>
              <a:rPr lang="en-US" sz="2400" dirty="0"/>
            </a:br>
            <a:r>
              <a:rPr lang="en-US" sz="2400" dirty="0"/>
              <a:t>(S, A, R, S’)</a:t>
            </a:r>
          </a:p>
          <a:p>
            <a:r>
              <a:rPr lang="en-US" sz="2400" dirty="0"/>
              <a:t>The Experience can be either Real or Simulated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595186-3DE7-784D-B60C-EAB06DE8E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6B2B83-5E16-4348-A94E-1B40383B6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84" y="1162548"/>
            <a:ext cx="4713667" cy="28518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F9FA8E-A864-684A-877B-32B3B811961F}"/>
              </a:ext>
            </a:extLst>
          </p:cNvPr>
          <p:cNvSpPr txBox="1"/>
          <p:nvPr/>
        </p:nvSpPr>
        <p:spPr>
          <a:xfrm>
            <a:off x="6172200" y="2265320"/>
            <a:ext cx="2056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Still Doing Policy</a:t>
            </a:r>
          </a:p>
          <a:p>
            <a:pPr algn="ctr"/>
            <a:r>
              <a:rPr lang="en-US" dirty="0"/>
              <a:t>Iteration</a:t>
            </a:r>
          </a:p>
        </p:txBody>
      </p:sp>
    </p:spTree>
    <p:extLst>
      <p:ext uri="{BB962C8B-B14F-4D97-AF65-F5344CB8AC3E}">
        <p14:creationId xmlns:p14="http://schemas.microsoft.com/office/powerpoint/2010/main" val="3428571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497A9D-193B-E84D-A6EE-AC179945A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for the Environment not known</a:t>
            </a:r>
          </a:p>
          <a:p>
            <a:r>
              <a:rPr lang="en-US" dirty="0"/>
              <a:t>Agent uses its interaction with environment to figure out its Value Function and Optimal Policy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This Lecture: Given a Policy, how do we figure out the Value Function, </a:t>
            </a:r>
            <a:r>
              <a:rPr lang="en-US" dirty="0">
                <a:solidFill>
                  <a:srgbClr val="FF0000"/>
                </a:solidFill>
              </a:rPr>
              <a:t>without knowing the model</a:t>
            </a:r>
          </a:p>
          <a:p>
            <a:r>
              <a:rPr lang="en-US" dirty="0"/>
              <a:t>Next lecture: How to find Optimal Policy, </a:t>
            </a:r>
            <a:r>
              <a:rPr lang="en-US" dirty="0">
                <a:solidFill>
                  <a:srgbClr val="FF0000"/>
                </a:solidFill>
              </a:rPr>
              <a:t>without knowing the model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B366A4-091B-FB46-8749-458C1EFC0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Free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175468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A8E7A43-1EA5-3340-B1E5-410921E707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66928" indent="-457200">
                  <a:buFont typeface="+mj-lt"/>
                  <a:buAutoNum type="arabicPeriod"/>
                </a:pPr>
                <a:r>
                  <a:rPr lang="en-US" sz="2400" dirty="0"/>
                  <a:t>Monte Carlo (MC) Learning</a:t>
                </a:r>
              </a:p>
              <a:p>
                <a:pPr lvl="1"/>
                <a:r>
                  <a:rPr lang="en-US" sz="2000" dirty="0"/>
                  <a:t>Look at  complete trajectories and estimate the value by looking at sample returns</a:t>
                </a:r>
              </a:p>
              <a:p>
                <a:pPr marL="566928" indent="-457200">
                  <a:buFont typeface="+mj-lt"/>
                  <a:buAutoNum type="arabicPeriod"/>
                </a:pPr>
                <a:r>
                  <a:rPr lang="en-US" sz="2400" dirty="0"/>
                  <a:t>Temporal Difference (TD) Learning</a:t>
                </a:r>
              </a:p>
              <a:p>
                <a:pPr lvl="1"/>
                <a:r>
                  <a:rPr lang="en-US" sz="2000" dirty="0"/>
                  <a:t>Look one step ahead and estimate the return</a:t>
                </a:r>
              </a:p>
              <a:p>
                <a:pPr lvl="1"/>
                <a:r>
                  <a:rPr lang="en-US" sz="2000" dirty="0"/>
                  <a:t>Can be significantly more efficient than MC Learning in practice. </a:t>
                </a:r>
              </a:p>
              <a:p>
                <a:pPr marL="566928" indent="-457200">
                  <a:buFont typeface="+mj-lt"/>
                  <a:buAutoNum type="arabicPeriod"/>
                </a:pPr>
                <a:r>
                  <a:rPr lang="en-US" sz="2400" dirty="0"/>
                  <a:t>TD(n) and TD(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000" dirty="0"/>
                  <a:t>Unifies the MC and TD approaches</a:t>
                </a:r>
              </a:p>
              <a:p>
                <a:pPr marL="109728" indent="0">
                  <a:buNone/>
                </a:pPr>
                <a:endParaRPr lang="en-US" sz="2400" dirty="0"/>
              </a:p>
              <a:p>
                <a:pPr marL="109728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A8E7A43-1EA5-3340-B1E5-410921E707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CD84282-0EF4-0741-B9E6-B5D520A34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Lecture</a:t>
            </a:r>
          </a:p>
        </p:txBody>
      </p:sp>
    </p:spTree>
    <p:extLst>
      <p:ext uri="{BB962C8B-B14F-4D97-AF65-F5344CB8AC3E}">
        <p14:creationId xmlns:p14="http://schemas.microsoft.com/office/powerpoint/2010/main" val="580697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D26409-9813-FD40-8141-5A04EB752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460" y="2479219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Monte Carlo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4167586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9C58CF-857B-2A4E-82E7-0A839EB7C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707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Dynamic-Programming Backup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DC105-780B-684C-99AF-F784DAF69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487" y="1240077"/>
            <a:ext cx="7387026" cy="4632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7364FB-DFE8-6446-B4B5-A9CBF8882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360" y="1035539"/>
            <a:ext cx="3728249" cy="9337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EAFD8B-D4B1-CD42-913A-A7D3D28D61E8}"/>
              </a:ext>
            </a:extLst>
          </p:cNvPr>
          <p:cNvSpPr txBox="1"/>
          <p:nvPr/>
        </p:nvSpPr>
        <p:spPr>
          <a:xfrm>
            <a:off x="6667500" y="2121467"/>
            <a:ext cx="2170787" cy="52322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Full Backup</a:t>
            </a:r>
          </a:p>
        </p:txBody>
      </p:sp>
    </p:spTree>
    <p:extLst>
      <p:ext uri="{BB962C8B-B14F-4D97-AF65-F5344CB8AC3E}">
        <p14:creationId xmlns:p14="http://schemas.microsoft.com/office/powerpoint/2010/main" val="53890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F378AB-1325-064F-B407-DEA138F7E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Backup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2CDF9F-E204-F14C-BD73-B4946659F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35" y="1064713"/>
            <a:ext cx="7665929" cy="44309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309148C-3227-6141-86B2-125E122B0775}"/>
              </a:ext>
            </a:extLst>
          </p:cNvPr>
          <p:cNvSpPr/>
          <p:nvPr/>
        </p:nvSpPr>
        <p:spPr>
          <a:xfrm>
            <a:off x="2630466" y="1119387"/>
            <a:ext cx="3845490" cy="5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41FADE-93E6-7740-9162-68A5F6D4E7CA}"/>
              </a:ext>
            </a:extLst>
          </p:cNvPr>
          <p:cNvSpPr txBox="1"/>
          <p:nvPr/>
        </p:nvSpPr>
        <p:spPr>
          <a:xfrm>
            <a:off x="3695282" y="5824089"/>
            <a:ext cx="4985660" cy="461665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Don’t Need the Model Anymore!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8F12F9-FBC2-B847-851B-E001CC8A6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804" y="1152141"/>
            <a:ext cx="3488464" cy="495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0DC1CB-4869-564F-82D0-FC882BB836AF}"/>
              </a:ext>
            </a:extLst>
          </p:cNvPr>
          <p:cNvSpPr txBox="1"/>
          <p:nvPr/>
        </p:nvSpPr>
        <p:spPr>
          <a:xfrm>
            <a:off x="137786" y="2242159"/>
            <a:ext cx="2190023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Update made at</a:t>
            </a:r>
            <a:br>
              <a:rPr lang="en-US" dirty="0"/>
            </a:br>
            <a:r>
              <a:rPr lang="en-US" dirty="0"/>
              <a:t>end of an Episode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717ADA-C67F-3E4A-9DA2-D61CF3D123CA}"/>
              </a:ext>
            </a:extLst>
          </p:cNvPr>
          <p:cNvCxnSpPr/>
          <p:nvPr/>
        </p:nvCxnSpPr>
        <p:spPr>
          <a:xfrm flipV="1">
            <a:off x="1327759" y="1803748"/>
            <a:ext cx="1177446" cy="3131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02CE910-9105-CB48-834A-0ED31E5C53DD}"/>
              </a:ext>
            </a:extLst>
          </p:cNvPr>
          <p:cNvSpPr txBox="1"/>
          <p:nvPr/>
        </p:nvSpPr>
        <p:spPr>
          <a:xfrm>
            <a:off x="6188112" y="1899809"/>
            <a:ext cx="2805576" cy="52322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Sample Backup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AC726A-83A5-8842-86F8-6461156DB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804" y="1162774"/>
            <a:ext cx="3488464" cy="4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44B8C2-32DD-5E42-AF89-30814921F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Policy 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97B461-56DE-624A-9A57-2A591C315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" y="1417638"/>
            <a:ext cx="8547100" cy="133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82DB0B-CD3D-B648-9692-D7E9F693A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751138"/>
            <a:ext cx="7708900" cy="1231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36961F-D366-EC4E-B72F-BEF2F7714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023774"/>
            <a:ext cx="8432800" cy="2362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26068B8-8DEB-FC49-B598-C9A172732ACB}"/>
                  </a:ext>
                </a:extLst>
              </p:cNvPr>
              <p:cNvSpPr txBox="1"/>
              <p:nvPr/>
            </p:nvSpPr>
            <p:spPr>
              <a:xfrm>
                <a:off x="6492545" y="6187536"/>
                <a:ext cx="2194255" cy="518604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26068B8-8DEB-FC49-B598-C9A172732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545" y="6187536"/>
                <a:ext cx="2194255" cy="518604"/>
              </a:xfrm>
              <a:prstGeom prst="rect">
                <a:avLst/>
              </a:prstGeom>
              <a:blipFill>
                <a:blip r:embed="rId6"/>
                <a:stretch>
                  <a:fillRect l="-1143" t="-2326" b="-930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621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240897-5DF3-DD46-992F-99FAFF909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41" y="57403"/>
            <a:ext cx="8229600" cy="1143000"/>
          </a:xfrm>
        </p:spPr>
        <p:txBody>
          <a:bodyPr/>
          <a:lstStyle/>
          <a:p>
            <a:r>
              <a:rPr lang="en-US" dirty="0"/>
              <a:t>Example of MC: MDP Returns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F9EB77-87CB-8C43-AAEA-C89784271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12060"/>
            <a:ext cx="9144000" cy="12118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63B48B-AB54-CC4D-AE56-C874C7002881}"/>
                  </a:ext>
                </a:extLst>
              </p:cNvPr>
              <p:cNvSpPr txBox="1"/>
              <p:nvPr/>
            </p:nvSpPr>
            <p:spPr>
              <a:xfrm>
                <a:off x="807966" y="3638438"/>
                <a:ext cx="56282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Sample returns, starting from state s</a:t>
                </a:r>
                <a:r>
                  <a:rPr lang="en-US" baseline="-25000" dirty="0"/>
                  <a:t>0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63B48B-AB54-CC4D-AE56-C874C7002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66" y="3638438"/>
                <a:ext cx="5628272" cy="369332"/>
              </a:xfrm>
              <a:prstGeom prst="rect">
                <a:avLst/>
              </a:prstGeom>
              <a:blipFill>
                <a:blip r:embed="rId3"/>
                <a:stretch>
                  <a:fillRect l="-901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F722016-C4B5-5A41-9963-84AD8C06BDDE}"/>
              </a:ext>
            </a:extLst>
          </p:cNvPr>
          <p:cNvSpPr txBox="1"/>
          <p:nvPr/>
        </p:nvSpPr>
        <p:spPr>
          <a:xfrm>
            <a:off x="337211" y="4063401"/>
            <a:ext cx="8438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return computed from 1000 episodes and 100 steps per episode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528112-1CB2-1842-B75C-79460D93F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929" y="4488364"/>
            <a:ext cx="4017053" cy="53817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EB1C6F1-F60D-194F-9754-C974E16EF90D}"/>
              </a:ext>
            </a:extLst>
          </p:cNvPr>
          <p:cNvGrpSpPr/>
          <p:nvPr/>
        </p:nvGrpSpPr>
        <p:grpSpPr>
          <a:xfrm>
            <a:off x="1218531" y="1063030"/>
            <a:ext cx="5663532" cy="2308311"/>
            <a:chOff x="1328085" y="1804598"/>
            <a:chExt cx="7358715" cy="327318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84D12DB-8BAB-D543-BA5A-0A7217C49F14}"/>
                </a:ext>
              </a:extLst>
            </p:cNvPr>
            <p:cNvGrpSpPr/>
            <p:nvPr/>
          </p:nvGrpSpPr>
          <p:grpSpPr>
            <a:xfrm>
              <a:off x="2067677" y="3202292"/>
              <a:ext cx="770709" cy="535577"/>
              <a:chOff x="4189807" y="1619794"/>
              <a:chExt cx="770709" cy="535577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9BBE56C4-0E0C-7E43-98CB-792AE993E51A}"/>
                  </a:ext>
                </a:extLst>
              </p:cNvPr>
              <p:cNvSpPr/>
              <p:nvPr/>
            </p:nvSpPr>
            <p:spPr>
              <a:xfrm>
                <a:off x="4189807" y="1619794"/>
                <a:ext cx="548640" cy="535577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0E496E7-A709-2440-8308-7B3E3D345EE5}"/>
                  </a:ext>
                </a:extLst>
              </p:cNvPr>
              <p:cNvSpPr txBox="1"/>
              <p:nvPr/>
            </p:nvSpPr>
            <p:spPr>
              <a:xfrm flipH="1">
                <a:off x="4283216" y="1711235"/>
                <a:ext cx="677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</a:t>
                </a:r>
                <a:r>
                  <a:rPr lang="en-US" baseline="-25000" dirty="0"/>
                  <a:t>0</a:t>
                </a:r>
              </a:p>
            </p:txBody>
          </p:sp>
        </p:grp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47C023B-C741-FB4E-A9BD-B8C3E0B7D640}"/>
                </a:ext>
              </a:extLst>
            </p:cNvPr>
            <p:cNvSpPr/>
            <p:nvPr/>
          </p:nvSpPr>
          <p:spPr>
            <a:xfrm>
              <a:off x="2190582" y="2301704"/>
              <a:ext cx="309154" cy="3004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137F383-30B8-8A47-8063-87A42B088FF0}"/>
                </a:ext>
              </a:extLst>
            </p:cNvPr>
            <p:cNvSpPr/>
            <p:nvPr/>
          </p:nvSpPr>
          <p:spPr>
            <a:xfrm>
              <a:off x="2185877" y="4377631"/>
              <a:ext cx="309154" cy="3004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26B9741-5636-2645-964B-1DAD6CFEAFCE}"/>
                </a:ext>
              </a:extLst>
            </p:cNvPr>
            <p:cNvSpPr/>
            <p:nvPr/>
          </p:nvSpPr>
          <p:spPr>
            <a:xfrm>
              <a:off x="3093419" y="3322260"/>
              <a:ext cx="309154" cy="3004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BFD6595-B02D-A149-A5EC-BB62AE4E3833}"/>
                </a:ext>
              </a:extLst>
            </p:cNvPr>
            <p:cNvGrpSpPr/>
            <p:nvPr/>
          </p:nvGrpSpPr>
          <p:grpSpPr>
            <a:xfrm>
              <a:off x="4362693" y="3210610"/>
              <a:ext cx="770709" cy="535577"/>
              <a:chOff x="4189807" y="1619794"/>
              <a:chExt cx="770709" cy="535577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ACFC030-DB98-6F4E-B945-B55395C265F4}"/>
                  </a:ext>
                </a:extLst>
              </p:cNvPr>
              <p:cNvSpPr/>
              <p:nvPr/>
            </p:nvSpPr>
            <p:spPr>
              <a:xfrm>
                <a:off x="4189807" y="1619794"/>
                <a:ext cx="548640" cy="535577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AE53164-51CB-614C-8353-17CCFBCC2B10}"/>
                  </a:ext>
                </a:extLst>
              </p:cNvPr>
              <p:cNvSpPr txBox="1"/>
              <p:nvPr/>
            </p:nvSpPr>
            <p:spPr>
              <a:xfrm flipH="1">
                <a:off x="4283216" y="1711235"/>
                <a:ext cx="677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</a:t>
                </a:r>
                <a:r>
                  <a:rPr lang="en-US" baseline="-25000" dirty="0"/>
                  <a:t>1</a:t>
                </a:r>
              </a:p>
            </p:txBody>
          </p: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370047D-F5E9-654B-9A78-A4B02CD4AE9B}"/>
                </a:ext>
              </a:extLst>
            </p:cNvPr>
            <p:cNvSpPr/>
            <p:nvPr/>
          </p:nvSpPr>
          <p:spPr>
            <a:xfrm>
              <a:off x="4485598" y="4377631"/>
              <a:ext cx="309154" cy="3004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8422E41-6D8D-B944-9C75-767BFC55D3BF}"/>
                </a:ext>
              </a:extLst>
            </p:cNvPr>
            <p:cNvSpPr/>
            <p:nvPr/>
          </p:nvSpPr>
          <p:spPr>
            <a:xfrm>
              <a:off x="5733536" y="3370938"/>
              <a:ext cx="309154" cy="3004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3E94A58-9DD7-1345-8CA6-1928052654D8}"/>
                </a:ext>
              </a:extLst>
            </p:cNvPr>
            <p:cNvGrpSpPr/>
            <p:nvPr/>
          </p:nvGrpSpPr>
          <p:grpSpPr>
            <a:xfrm>
              <a:off x="7310544" y="3236059"/>
              <a:ext cx="770709" cy="535577"/>
              <a:chOff x="4189807" y="1619794"/>
              <a:chExt cx="770709" cy="535577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02AB97B2-9D48-E742-A4A8-99049E8D8664}"/>
                  </a:ext>
                </a:extLst>
              </p:cNvPr>
              <p:cNvSpPr/>
              <p:nvPr/>
            </p:nvSpPr>
            <p:spPr>
              <a:xfrm>
                <a:off x="4189807" y="1619794"/>
                <a:ext cx="548640" cy="535577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4EDFC65-E1F9-F443-A2DC-9EAB476CF95D}"/>
                  </a:ext>
                </a:extLst>
              </p:cNvPr>
              <p:cNvSpPr txBox="1"/>
              <p:nvPr/>
            </p:nvSpPr>
            <p:spPr>
              <a:xfrm flipH="1">
                <a:off x="4283216" y="1711235"/>
                <a:ext cx="677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</a:t>
                </a:r>
                <a:r>
                  <a:rPr lang="en-US" baseline="-25000" dirty="0"/>
                  <a:t>2</a:t>
                </a:r>
              </a:p>
            </p:txBody>
          </p: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0ECD25A-074D-7A43-94A4-7ADF215F2FFF}"/>
                </a:ext>
              </a:extLst>
            </p:cNvPr>
            <p:cNvSpPr/>
            <p:nvPr/>
          </p:nvSpPr>
          <p:spPr>
            <a:xfrm>
              <a:off x="7426438" y="2307487"/>
              <a:ext cx="309154" cy="3004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F0AB3C3-591D-6B40-BF2F-B5292E03BB22}"/>
                </a:ext>
              </a:extLst>
            </p:cNvPr>
            <p:cNvCxnSpPr>
              <a:endCxn id="17" idx="2"/>
            </p:cNvCxnSpPr>
            <p:nvPr/>
          </p:nvCxnSpPr>
          <p:spPr>
            <a:xfrm flipV="1">
              <a:off x="2616317" y="3472483"/>
              <a:ext cx="477102" cy="591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C83F3AF-6DA1-804D-A5AA-5EB67EAF40B4}"/>
                </a:ext>
              </a:extLst>
            </p:cNvPr>
            <p:cNvCxnSpPr>
              <a:stCxn id="62" idx="0"/>
              <a:endCxn id="15" idx="4"/>
            </p:cNvCxnSpPr>
            <p:nvPr/>
          </p:nvCxnSpPr>
          <p:spPr>
            <a:xfrm flipV="1">
              <a:off x="2341997" y="2602149"/>
              <a:ext cx="3162" cy="60014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744CB32-29AC-F448-8CC9-15C388C9D891}"/>
                </a:ext>
              </a:extLst>
            </p:cNvPr>
            <p:cNvCxnSpPr>
              <a:stCxn id="62" idx="4"/>
              <a:endCxn id="16" idx="0"/>
            </p:cNvCxnSpPr>
            <p:nvPr/>
          </p:nvCxnSpPr>
          <p:spPr>
            <a:xfrm flipH="1">
              <a:off x="2340454" y="3737869"/>
              <a:ext cx="1543" cy="6397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3D410BEA-E3C3-6C4C-ACC3-2840DA34EF8D}"/>
                </a:ext>
              </a:extLst>
            </p:cNvPr>
            <p:cNvSpPr/>
            <p:nvPr/>
          </p:nvSpPr>
          <p:spPr>
            <a:xfrm>
              <a:off x="1416981" y="2209354"/>
              <a:ext cx="814328" cy="1212048"/>
            </a:xfrm>
            <a:custGeom>
              <a:avLst/>
              <a:gdLst>
                <a:gd name="connsiteX0" fmla="*/ 814328 w 814328"/>
                <a:gd name="connsiteY0" fmla="*/ 101002 h 1212048"/>
                <a:gd name="connsiteX1" fmla="*/ 42335 w 814328"/>
                <a:gd name="connsiteY1" fmla="*/ 93507 h 1212048"/>
                <a:gd name="connsiteX2" fmla="*/ 147266 w 814328"/>
                <a:gd name="connsiteY2" fmla="*/ 1090353 h 1212048"/>
                <a:gd name="connsiteX3" fmla="*/ 537010 w 814328"/>
                <a:gd name="connsiteY3" fmla="*/ 1195284 h 1212048"/>
                <a:gd name="connsiteX4" fmla="*/ 529515 w 814328"/>
                <a:gd name="connsiteY4" fmla="*/ 1195284 h 1212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4328" h="1212048">
                  <a:moveTo>
                    <a:pt x="814328" y="101002"/>
                  </a:moveTo>
                  <a:cubicBezTo>
                    <a:pt x="483920" y="14808"/>
                    <a:pt x="153512" y="-71385"/>
                    <a:pt x="42335" y="93507"/>
                  </a:cubicBezTo>
                  <a:cubicBezTo>
                    <a:pt x="-68842" y="258399"/>
                    <a:pt x="64820" y="906724"/>
                    <a:pt x="147266" y="1090353"/>
                  </a:cubicBezTo>
                  <a:cubicBezTo>
                    <a:pt x="229712" y="1273982"/>
                    <a:pt x="537010" y="1195284"/>
                    <a:pt x="537010" y="1195284"/>
                  </a:cubicBezTo>
                  <a:cubicBezTo>
                    <a:pt x="600718" y="1212772"/>
                    <a:pt x="565116" y="1204028"/>
                    <a:pt x="529515" y="1195284"/>
                  </a:cubicBezTo>
                </a:path>
              </a:pathLst>
            </a:custGeom>
            <a:noFill/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E014FAEC-9439-FE4A-82A3-3B80A763FB3C}"/>
                </a:ext>
              </a:extLst>
            </p:cNvPr>
            <p:cNvSpPr/>
            <p:nvPr/>
          </p:nvSpPr>
          <p:spPr>
            <a:xfrm>
              <a:off x="1328085" y="3553830"/>
              <a:ext cx="893570" cy="1112790"/>
            </a:xfrm>
            <a:custGeom>
              <a:avLst/>
              <a:gdLst>
                <a:gd name="connsiteX0" fmla="*/ 893570 w 893570"/>
                <a:gd name="connsiteY0" fmla="*/ 1064302 h 1112790"/>
                <a:gd name="connsiteX1" fmla="*/ 54121 w 893570"/>
                <a:gd name="connsiteY1" fmla="*/ 1019331 h 1112790"/>
                <a:gd name="connsiteX2" fmla="*/ 144062 w 893570"/>
                <a:gd name="connsiteY2" fmla="*/ 217357 h 1112790"/>
                <a:gd name="connsiteX3" fmla="*/ 638738 w 893570"/>
                <a:gd name="connsiteY3" fmla="*/ 0 h 1112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570" h="1112790">
                  <a:moveTo>
                    <a:pt x="893570" y="1064302"/>
                  </a:moveTo>
                  <a:cubicBezTo>
                    <a:pt x="536304" y="1112395"/>
                    <a:pt x="179039" y="1160489"/>
                    <a:pt x="54121" y="1019331"/>
                  </a:cubicBezTo>
                  <a:cubicBezTo>
                    <a:pt x="-70797" y="878173"/>
                    <a:pt x="46626" y="387245"/>
                    <a:pt x="144062" y="217357"/>
                  </a:cubicBezTo>
                  <a:cubicBezTo>
                    <a:pt x="241498" y="47469"/>
                    <a:pt x="440118" y="23734"/>
                    <a:pt x="638738" y="0"/>
                  </a:cubicBezTo>
                </a:path>
              </a:pathLst>
            </a:custGeom>
            <a:noFill/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77490FB-0DFA-B94C-A871-7C286B648730}"/>
                </a:ext>
              </a:extLst>
            </p:cNvPr>
            <p:cNvCxnSpPr>
              <a:stCxn id="17" idx="6"/>
              <a:endCxn id="60" idx="2"/>
            </p:cNvCxnSpPr>
            <p:nvPr/>
          </p:nvCxnSpPr>
          <p:spPr>
            <a:xfrm>
              <a:off x="3402573" y="3472483"/>
              <a:ext cx="960120" cy="59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C9F94BC-9071-8B40-B7B1-559020AB221C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>
              <a:off x="4926880" y="3521161"/>
              <a:ext cx="80665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2652F43-0F6C-864D-BF93-2601EE9AD528}"/>
                </a:ext>
              </a:extLst>
            </p:cNvPr>
            <p:cNvCxnSpPr>
              <a:stCxn id="60" idx="4"/>
              <a:endCxn id="19" idx="0"/>
            </p:cNvCxnSpPr>
            <p:nvPr/>
          </p:nvCxnSpPr>
          <p:spPr>
            <a:xfrm>
              <a:off x="4637013" y="3746187"/>
              <a:ext cx="3162" cy="63144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191D4F0-BFCB-7A4A-A25B-D6F2729A9AF1}"/>
                </a:ext>
              </a:extLst>
            </p:cNvPr>
            <p:cNvCxnSpPr>
              <a:stCxn id="16" idx="6"/>
              <a:endCxn id="60" idx="3"/>
            </p:cNvCxnSpPr>
            <p:nvPr/>
          </p:nvCxnSpPr>
          <p:spPr>
            <a:xfrm flipV="1">
              <a:off x="2495031" y="3667754"/>
              <a:ext cx="1948008" cy="8601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9BAF094-76DE-BD49-8784-09ECC9930737}"/>
                </a:ext>
              </a:extLst>
            </p:cNvPr>
            <p:cNvCxnSpPr>
              <a:stCxn id="20" idx="6"/>
              <a:endCxn id="58" idx="2"/>
            </p:cNvCxnSpPr>
            <p:nvPr/>
          </p:nvCxnSpPr>
          <p:spPr>
            <a:xfrm flipV="1">
              <a:off x="6042690" y="3503848"/>
              <a:ext cx="1267854" cy="173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0EAA018-E520-9944-9A51-BE3DEE9D9A7C}"/>
                </a:ext>
              </a:extLst>
            </p:cNvPr>
            <p:cNvCxnSpPr>
              <a:stCxn id="58" idx="0"/>
              <a:endCxn id="22" idx="4"/>
            </p:cNvCxnSpPr>
            <p:nvPr/>
          </p:nvCxnSpPr>
          <p:spPr>
            <a:xfrm flipH="1" flipV="1">
              <a:off x="7581015" y="2607932"/>
              <a:ext cx="3849" cy="62812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72CB814-0030-9746-A3A7-87C70C5B326F}"/>
                </a:ext>
              </a:extLst>
            </p:cNvPr>
            <p:cNvCxnSpPr>
              <a:stCxn id="22" idx="2"/>
              <a:endCxn id="60" idx="7"/>
            </p:cNvCxnSpPr>
            <p:nvPr/>
          </p:nvCxnSpPr>
          <p:spPr>
            <a:xfrm flipH="1">
              <a:off x="4830987" y="2457710"/>
              <a:ext cx="2595451" cy="83133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7FA5601-7EB9-B148-942E-69FC65C8E809}"/>
                </a:ext>
              </a:extLst>
            </p:cNvPr>
            <p:cNvSpPr/>
            <p:nvPr/>
          </p:nvSpPr>
          <p:spPr>
            <a:xfrm>
              <a:off x="2565816" y="2114145"/>
              <a:ext cx="4901783" cy="1158816"/>
            </a:xfrm>
            <a:custGeom>
              <a:avLst/>
              <a:gdLst>
                <a:gd name="connsiteX0" fmla="*/ 4901783 w 4901783"/>
                <a:gd name="connsiteY0" fmla="*/ 221931 h 1158816"/>
                <a:gd name="connsiteX1" fmla="*/ 2930577 w 4901783"/>
                <a:gd name="connsiteY1" fmla="*/ 64534 h 1158816"/>
                <a:gd name="connsiteX2" fmla="*/ 0 w 4901783"/>
                <a:gd name="connsiteY2" fmla="*/ 1158816 h 1158816"/>
                <a:gd name="connsiteX3" fmla="*/ 0 w 4901783"/>
                <a:gd name="connsiteY3" fmla="*/ 1158816 h 1158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1783" h="1158816">
                  <a:moveTo>
                    <a:pt x="4901783" y="221931"/>
                  </a:moveTo>
                  <a:cubicBezTo>
                    <a:pt x="4324662" y="65158"/>
                    <a:pt x="3747541" y="-91614"/>
                    <a:pt x="2930577" y="64534"/>
                  </a:cubicBezTo>
                  <a:cubicBezTo>
                    <a:pt x="2113613" y="220681"/>
                    <a:pt x="0" y="1158816"/>
                    <a:pt x="0" y="1158816"/>
                  </a:cubicBezTo>
                  <a:lnTo>
                    <a:pt x="0" y="1158816"/>
                  </a:lnTo>
                </a:path>
              </a:pathLst>
            </a:custGeom>
            <a:noFill/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388E73F1-2725-CD4F-A0C5-A18A3ACBF6D5}"/>
                </a:ext>
              </a:extLst>
            </p:cNvPr>
            <p:cNvSpPr/>
            <p:nvPr/>
          </p:nvSpPr>
          <p:spPr>
            <a:xfrm>
              <a:off x="7744917" y="2433512"/>
              <a:ext cx="416678" cy="966866"/>
            </a:xfrm>
            <a:custGeom>
              <a:avLst/>
              <a:gdLst>
                <a:gd name="connsiteX0" fmla="*/ 0 w 416678"/>
                <a:gd name="connsiteY0" fmla="*/ 0 h 966866"/>
                <a:gd name="connsiteX1" fmla="*/ 389745 w 416678"/>
                <a:gd name="connsiteY1" fmla="*/ 202367 h 966866"/>
                <a:gd name="connsiteX2" fmla="*/ 352269 w 416678"/>
                <a:gd name="connsiteY2" fmla="*/ 682053 h 966866"/>
                <a:gd name="connsiteX3" fmla="*/ 104932 w 416678"/>
                <a:gd name="connsiteY3" fmla="*/ 966866 h 96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6678" h="966866">
                  <a:moveTo>
                    <a:pt x="0" y="0"/>
                  </a:moveTo>
                  <a:cubicBezTo>
                    <a:pt x="165517" y="44346"/>
                    <a:pt x="331034" y="88692"/>
                    <a:pt x="389745" y="202367"/>
                  </a:cubicBezTo>
                  <a:cubicBezTo>
                    <a:pt x="448456" y="316042"/>
                    <a:pt x="399738" y="554637"/>
                    <a:pt x="352269" y="682053"/>
                  </a:cubicBezTo>
                  <a:cubicBezTo>
                    <a:pt x="304800" y="809469"/>
                    <a:pt x="204866" y="888167"/>
                    <a:pt x="104932" y="966866"/>
                  </a:cubicBezTo>
                </a:path>
              </a:pathLst>
            </a:custGeom>
            <a:noFill/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A7E3B843-83CF-B344-A148-99E2113A7EDE}"/>
                </a:ext>
              </a:extLst>
            </p:cNvPr>
            <p:cNvSpPr/>
            <p:nvPr/>
          </p:nvSpPr>
          <p:spPr>
            <a:xfrm>
              <a:off x="4608870" y="3670201"/>
              <a:ext cx="724945" cy="1361339"/>
            </a:xfrm>
            <a:custGeom>
              <a:avLst/>
              <a:gdLst>
                <a:gd name="connsiteX0" fmla="*/ 3103 w 724945"/>
                <a:gd name="connsiteY0" fmla="*/ 1004341 h 1361339"/>
                <a:gd name="connsiteX1" fmla="*/ 85549 w 724945"/>
                <a:gd name="connsiteY1" fmla="*/ 1356610 h 1361339"/>
                <a:gd name="connsiteX2" fmla="*/ 572729 w 724945"/>
                <a:gd name="connsiteY2" fmla="*/ 1169232 h 1361339"/>
                <a:gd name="connsiteX3" fmla="*/ 722631 w 724945"/>
                <a:gd name="connsiteY3" fmla="*/ 644577 h 1361339"/>
                <a:gd name="connsiteX4" fmla="*/ 482788 w 724945"/>
                <a:gd name="connsiteY4" fmla="*/ 209862 h 1361339"/>
                <a:gd name="connsiteX5" fmla="*/ 220461 w 724945"/>
                <a:gd name="connsiteY5" fmla="*/ 0 h 136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945" h="1361339">
                  <a:moveTo>
                    <a:pt x="3103" y="1004341"/>
                  </a:moveTo>
                  <a:cubicBezTo>
                    <a:pt x="-3143" y="1166734"/>
                    <a:pt x="-9389" y="1329128"/>
                    <a:pt x="85549" y="1356610"/>
                  </a:cubicBezTo>
                  <a:cubicBezTo>
                    <a:pt x="180487" y="1384092"/>
                    <a:pt x="466549" y="1287904"/>
                    <a:pt x="572729" y="1169232"/>
                  </a:cubicBezTo>
                  <a:cubicBezTo>
                    <a:pt x="678909" y="1050560"/>
                    <a:pt x="737621" y="804472"/>
                    <a:pt x="722631" y="644577"/>
                  </a:cubicBezTo>
                  <a:cubicBezTo>
                    <a:pt x="707641" y="484682"/>
                    <a:pt x="566483" y="317291"/>
                    <a:pt x="482788" y="209862"/>
                  </a:cubicBezTo>
                  <a:cubicBezTo>
                    <a:pt x="399093" y="102432"/>
                    <a:pt x="309777" y="51216"/>
                    <a:pt x="220461" y="0"/>
                  </a:cubicBezTo>
                </a:path>
              </a:pathLst>
            </a:custGeom>
            <a:noFill/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0FF9CD-76C7-3F4F-A27F-5C2B274CE8A9}"/>
                </a:ext>
              </a:extLst>
            </p:cNvPr>
            <p:cNvSpPr txBox="1"/>
            <p:nvPr/>
          </p:nvSpPr>
          <p:spPr>
            <a:xfrm>
              <a:off x="2151889" y="4342337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</a:t>
              </a:r>
              <a:r>
                <a:rPr lang="en-US" baseline="-25000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2E36DE-3902-3947-9366-18B8EBD01561}"/>
                </a:ext>
              </a:extLst>
            </p:cNvPr>
            <p:cNvSpPr txBox="1"/>
            <p:nvPr/>
          </p:nvSpPr>
          <p:spPr>
            <a:xfrm>
              <a:off x="2135109" y="2248846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</a:t>
              </a:r>
              <a:r>
                <a:rPr lang="en-US" baseline="-250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F060107-D953-2545-8158-3B44B6B26ACC}"/>
                </a:ext>
              </a:extLst>
            </p:cNvPr>
            <p:cNvSpPr txBox="1"/>
            <p:nvPr/>
          </p:nvSpPr>
          <p:spPr>
            <a:xfrm>
              <a:off x="3031397" y="3293732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</a:t>
              </a:r>
              <a:r>
                <a:rPr lang="en-US" baseline="-250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76CB7C0-1A20-9F42-B3D5-34AF8DCAA453}"/>
                </a:ext>
              </a:extLst>
            </p:cNvPr>
            <p:cNvSpPr txBox="1"/>
            <p:nvPr/>
          </p:nvSpPr>
          <p:spPr>
            <a:xfrm>
              <a:off x="4437555" y="4343747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</a:t>
              </a:r>
              <a:r>
                <a:rPr lang="en-US" baseline="-25000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C1C8EC2-9B3C-B64C-A94C-DE68E8DFC21B}"/>
                </a:ext>
              </a:extLst>
            </p:cNvPr>
            <p:cNvSpPr txBox="1"/>
            <p:nvPr/>
          </p:nvSpPr>
          <p:spPr>
            <a:xfrm>
              <a:off x="5695357" y="3329591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</a:t>
              </a:r>
              <a:r>
                <a:rPr lang="en-US" baseline="-250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5B66E8-376B-4343-8A3A-DFEE2EB87762}"/>
                </a:ext>
              </a:extLst>
            </p:cNvPr>
            <p:cNvSpPr txBox="1"/>
            <p:nvPr/>
          </p:nvSpPr>
          <p:spPr>
            <a:xfrm>
              <a:off x="7384371" y="2259482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</a:t>
              </a:r>
              <a:r>
                <a:rPr lang="en-US" baseline="-250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E84AC36-B7EA-DE40-B6FC-4EA65E2BFD94}"/>
                </a:ext>
              </a:extLst>
            </p:cNvPr>
            <p:cNvSpPr txBox="1"/>
            <p:nvPr/>
          </p:nvSpPr>
          <p:spPr>
            <a:xfrm>
              <a:off x="3611786" y="3137594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0.2</a:t>
              </a: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171D3415-0312-7144-B847-5892BA387720}"/>
                </a:ext>
              </a:extLst>
            </p:cNvPr>
            <p:cNvSpPr/>
            <p:nvPr/>
          </p:nvSpPr>
          <p:spPr>
            <a:xfrm>
              <a:off x="2506560" y="3633814"/>
              <a:ext cx="765908" cy="270224"/>
            </a:xfrm>
            <a:custGeom>
              <a:avLst/>
              <a:gdLst>
                <a:gd name="connsiteX0" fmla="*/ 765908 w 765908"/>
                <a:gd name="connsiteY0" fmla="*/ 0 h 270224"/>
                <a:gd name="connsiteX1" fmla="*/ 351692 w 765908"/>
                <a:gd name="connsiteY1" fmla="*/ 250093 h 270224"/>
                <a:gd name="connsiteX2" fmla="*/ 156308 w 765908"/>
                <a:gd name="connsiteY2" fmla="*/ 234462 h 270224"/>
                <a:gd name="connsiteX3" fmla="*/ 0 w 765908"/>
                <a:gd name="connsiteY3" fmla="*/ 70339 h 270224"/>
                <a:gd name="connsiteX4" fmla="*/ 0 w 765908"/>
                <a:gd name="connsiteY4" fmla="*/ 70339 h 27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908" h="270224">
                  <a:moveTo>
                    <a:pt x="765908" y="0"/>
                  </a:moveTo>
                  <a:cubicBezTo>
                    <a:pt x="609600" y="105508"/>
                    <a:pt x="453292" y="211016"/>
                    <a:pt x="351692" y="250093"/>
                  </a:cubicBezTo>
                  <a:cubicBezTo>
                    <a:pt x="250092" y="289170"/>
                    <a:pt x="214923" y="264421"/>
                    <a:pt x="156308" y="234462"/>
                  </a:cubicBezTo>
                  <a:cubicBezTo>
                    <a:pt x="97693" y="204503"/>
                    <a:pt x="0" y="70339"/>
                    <a:pt x="0" y="70339"/>
                  </a:cubicBezTo>
                  <a:lnTo>
                    <a:pt x="0" y="70339"/>
                  </a:lnTo>
                </a:path>
              </a:pathLst>
            </a:custGeom>
            <a:noFill/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6F724BD-4EBE-C84C-8B47-ADD4424ECCDD}"/>
                </a:ext>
              </a:extLst>
            </p:cNvPr>
            <p:cNvSpPr txBox="1"/>
            <p:nvPr/>
          </p:nvSpPr>
          <p:spPr>
            <a:xfrm>
              <a:off x="2531865" y="3862586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0.8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2AAFF2E-42F0-2E46-9BA4-4C7B30455A8D}"/>
                </a:ext>
              </a:extLst>
            </p:cNvPr>
            <p:cNvSpPr txBox="1"/>
            <p:nvPr/>
          </p:nvSpPr>
          <p:spPr>
            <a:xfrm>
              <a:off x="2854868" y="4339122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0.3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09C10CB-096F-C843-B378-9EF287493BDD}"/>
                </a:ext>
              </a:extLst>
            </p:cNvPr>
            <p:cNvSpPr txBox="1"/>
            <p:nvPr/>
          </p:nvSpPr>
          <p:spPr>
            <a:xfrm>
              <a:off x="1328085" y="4708454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0.7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1A68BCB-C99A-5646-B3F8-BF89667D129B}"/>
                </a:ext>
              </a:extLst>
            </p:cNvPr>
            <p:cNvSpPr txBox="1"/>
            <p:nvPr/>
          </p:nvSpPr>
          <p:spPr>
            <a:xfrm>
              <a:off x="1417704" y="1922769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1.0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E446FF9-6FC0-FD4D-A3FD-C8AD00448C6A}"/>
                </a:ext>
              </a:extLst>
            </p:cNvPr>
            <p:cNvSpPr txBox="1"/>
            <p:nvPr/>
          </p:nvSpPr>
          <p:spPr>
            <a:xfrm>
              <a:off x="5325969" y="4192965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1.0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08871CB-6175-5741-91E7-70FFE9382DE4}"/>
                </a:ext>
              </a:extLst>
            </p:cNvPr>
            <p:cNvSpPr txBox="1"/>
            <p:nvPr/>
          </p:nvSpPr>
          <p:spPr>
            <a:xfrm>
              <a:off x="6351729" y="3633814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1.0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D98146B-334D-DE4B-938A-565FA96A7195}"/>
                </a:ext>
              </a:extLst>
            </p:cNvPr>
            <p:cNvSpPr txBox="1"/>
            <p:nvPr/>
          </p:nvSpPr>
          <p:spPr>
            <a:xfrm>
              <a:off x="5733536" y="2547613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9D18A40-CAD2-0545-ADAC-7EF708E687C9}"/>
                </a:ext>
              </a:extLst>
            </p:cNvPr>
            <p:cNvSpPr txBox="1"/>
            <p:nvPr/>
          </p:nvSpPr>
          <p:spPr>
            <a:xfrm>
              <a:off x="5695357" y="1804598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0.8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EEEC2FE-0716-DB45-BB40-B443A1DBEDE5}"/>
                </a:ext>
              </a:extLst>
            </p:cNvPr>
            <p:cNvSpPr txBox="1"/>
            <p:nvPr/>
          </p:nvSpPr>
          <p:spPr>
            <a:xfrm>
              <a:off x="8136649" y="2688710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9474F6B-D03E-BC4E-987B-EAF6584F39FF}"/>
                </a:ext>
              </a:extLst>
            </p:cNvPr>
            <p:cNvSpPr txBox="1"/>
            <p:nvPr/>
          </p:nvSpPr>
          <p:spPr>
            <a:xfrm>
              <a:off x="1374734" y="3893042"/>
              <a:ext cx="977585" cy="370974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</a:rPr>
                <a:t>R = +7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849FE0C-6560-0442-8D39-0A31BA1AE0BF}"/>
                </a:ext>
              </a:extLst>
            </p:cNvPr>
            <p:cNvSpPr txBox="1"/>
            <p:nvPr/>
          </p:nvSpPr>
          <p:spPr>
            <a:xfrm>
              <a:off x="4872280" y="3205914"/>
              <a:ext cx="1068533" cy="3709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</a:rPr>
                <a:t>R = -50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DC6C0AE-C1B4-D24B-8347-5CB48D9CF7F9}"/>
                </a:ext>
              </a:extLst>
            </p:cNvPr>
            <p:cNvSpPr txBox="1"/>
            <p:nvPr/>
          </p:nvSpPr>
          <p:spPr>
            <a:xfrm>
              <a:off x="6411143" y="2866727"/>
              <a:ext cx="1114974" cy="3709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</a:rPr>
                <a:t>R = +32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66E8034-4CBA-1A42-947E-269458E912D0}"/>
                  </a:ext>
                </a:extLst>
              </p:cNvPr>
              <p:cNvSpPr txBox="1"/>
              <p:nvPr/>
            </p:nvSpPr>
            <p:spPr>
              <a:xfrm>
                <a:off x="6477846" y="2877579"/>
                <a:ext cx="2194255" cy="518604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66E8034-4CBA-1A42-947E-269458E91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846" y="2877579"/>
                <a:ext cx="2194255" cy="518604"/>
              </a:xfrm>
              <a:prstGeom prst="rect">
                <a:avLst/>
              </a:prstGeom>
              <a:blipFill>
                <a:blip r:embed="rId5"/>
                <a:stretch>
                  <a:fillRect l="-1143" t="-4762" b="-95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475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94FA51-1E8D-4341-9EDE-26850FC0A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Monte Carlo Reinforcement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71CE9F-BA48-614E-8867-82311F727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969717"/>
            <a:ext cx="88900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99C276-A2F0-5C40-AA5B-54C2D88B9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3260073"/>
            <a:ext cx="8356600" cy="88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62FC2F-459E-DB4E-81DF-39A825744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4525029"/>
            <a:ext cx="68961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2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7E17AB-AE0A-64CC-7EF8-2580E4D69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Room 405C, Computer Science </a:t>
            </a:r>
            <a:r>
              <a:rPr lang="en-US" dirty="0" err="1"/>
              <a:t>Bldg</a:t>
            </a:r>
            <a:endParaRPr lang="en-US" dirty="0"/>
          </a:p>
          <a:p>
            <a:r>
              <a:rPr lang="en-US" dirty="0"/>
              <a:t>Office Hours: 2PM-5PM, weekdays till Feb 23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7A3D36-98DA-4ED8-CD19-167AA3CE7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</a:t>
            </a:r>
          </a:p>
        </p:txBody>
      </p:sp>
    </p:spTree>
    <p:extLst>
      <p:ext uri="{BB962C8B-B14F-4D97-AF65-F5344CB8AC3E}">
        <p14:creationId xmlns:p14="http://schemas.microsoft.com/office/powerpoint/2010/main" val="3163334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D99DDF-8835-BA4D-BA42-FCC3FF337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en-US" dirty="0"/>
              <a:t>Two Techniques</a:t>
            </a:r>
          </a:p>
          <a:p>
            <a:r>
              <a:rPr lang="en-US" dirty="0"/>
              <a:t>First Visit Monte Carlo</a:t>
            </a:r>
          </a:p>
          <a:p>
            <a:r>
              <a:rPr lang="en-US" dirty="0"/>
              <a:t>Every Visit Monte Carlo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C306FB-8569-A749-9491-23A4D4CFA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Empirical Mean</a:t>
            </a:r>
          </a:p>
        </p:txBody>
      </p:sp>
    </p:spTree>
    <p:extLst>
      <p:ext uri="{BB962C8B-B14F-4D97-AF65-F5344CB8AC3E}">
        <p14:creationId xmlns:p14="http://schemas.microsoft.com/office/powerpoint/2010/main" val="3077510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1D029F-D91C-A040-8E88-1647C62A0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First Visit Monte Carlo Policy 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133447-9D75-8F4F-8C0B-9671120B7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94111"/>
            <a:ext cx="8051800" cy="88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4DA852-76FA-5749-8BAA-C83F4EFBB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07" y="2659584"/>
            <a:ext cx="6286500" cy="939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E086D3-DA10-E84D-8E10-5D2843CE0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407" y="3725057"/>
            <a:ext cx="7937500" cy="1041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AE5302-6D4F-054A-ABF1-87295C006071}"/>
              </a:ext>
            </a:extLst>
          </p:cNvPr>
          <p:cNvSpPr txBox="1"/>
          <p:nvPr/>
        </p:nvSpPr>
        <p:spPr>
          <a:xfrm>
            <a:off x="945045" y="4892130"/>
            <a:ext cx="7253909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How quickly does it converge: Variance of error reduces as 1/n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A598E0-2877-424E-B8B0-48C6EBB7E00B}"/>
              </a:ext>
            </a:extLst>
          </p:cNvPr>
          <p:cNvSpPr txBox="1"/>
          <p:nvPr/>
        </p:nvSpPr>
        <p:spPr>
          <a:xfrm>
            <a:off x="1127342" y="5536504"/>
            <a:ext cx="7580921" cy="64633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We are sampling instead of doing a full sweep and this breaks the</a:t>
            </a:r>
            <a:br>
              <a:rPr lang="en-US" dirty="0"/>
            </a:br>
            <a:r>
              <a:rPr lang="en-US" dirty="0"/>
              <a:t>the dependence on the size of the problem state space</a:t>
            </a:r>
          </a:p>
        </p:txBody>
      </p:sp>
    </p:spTree>
    <p:extLst>
      <p:ext uri="{BB962C8B-B14F-4D97-AF65-F5344CB8AC3E}">
        <p14:creationId xmlns:p14="http://schemas.microsoft.com/office/powerpoint/2010/main" val="267199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E50407-0BBC-D24B-B906-EE756E60A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Visit Monte Carlo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BFF14-8635-6549-9474-4FFCD887E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917700"/>
            <a:ext cx="88900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832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37B161-73EC-654D-9104-351E7E2D3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Every Visit Monte-Carlo Policy 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A16C2D-F7E1-ED45-B413-97993DA51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585499"/>
            <a:ext cx="7975600" cy="3060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28ABC4-B226-A841-93C5-244783766566}"/>
              </a:ext>
            </a:extLst>
          </p:cNvPr>
          <p:cNvSpPr txBox="1"/>
          <p:nvPr/>
        </p:nvSpPr>
        <p:spPr>
          <a:xfrm>
            <a:off x="824018" y="5035463"/>
            <a:ext cx="7495963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In one episode, V(s) can be updated multiple times (for a given s)</a:t>
            </a:r>
          </a:p>
        </p:txBody>
      </p:sp>
    </p:spTree>
    <p:extLst>
      <p:ext uri="{BB962C8B-B14F-4D97-AF65-F5344CB8AC3E}">
        <p14:creationId xmlns:p14="http://schemas.microsoft.com/office/powerpoint/2010/main" val="461934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C963D1-C7A3-A946-A05A-262273767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2081"/>
            <a:ext cx="8229600" cy="1143000"/>
          </a:xfrm>
        </p:spPr>
        <p:txBody>
          <a:bodyPr/>
          <a:lstStyle/>
          <a:p>
            <a:r>
              <a:rPr lang="en-US" dirty="0"/>
              <a:t>Incremental Mean Update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61AA62-8F1F-B54C-988F-CF5896587318}"/>
              </a:ext>
            </a:extLst>
          </p:cNvPr>
          <p:cNvSpPr txBox="1"/>
          <p:nvPr/>
        </p:nvSpPr>
        <p:spPr>
          <a:xfrm>
            <a:off x="3253902" y="5306828"/>
            <a:ext cx="5432898" cy="369332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New Estimate = Current Estimate + Error Term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C3AF072-98C0-C74F-8413-BD52A673DB6D}"/>
              </a:ext>
            </a:extLst>
          </p:cNvPr>
          <p:cNvCxnSpPr>
            <a:cxnSpLocks/>
          </p:cNvCxnSpPr>
          <p:nvPr/>
        </p:nvCxnSpPr>
        <p:spPr>
          <a:xfrm flipH="1" flipV="1">
            <a:off x="5243092" y="4749077"/>
            <a:ext cx="264944" cy="3556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5DED86-6C7A-E743-A777-6657B769DFA7}"/>
                  </a:ext>
                </a:extLst>
              </p:cNvPr>
              <p:cNvSpPr txBox="1"/>
              <p:nvPr/>
            </p:nvSpPr>
            <p:spPr>
              <a:xfrm>
                <a:off x="1162050" y="1834612"/>
                <a:ext cx="5607050" cy="28531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                          </a:t>
                </a:r>
              </a:p>
              <a:p>
                <a:r>
                  <a:rPr lang="en-US" sz="2000" dirty="0"/>
                  <a:t>                      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endParaRPr lang="en-US" sz="2000" b="0" dirty="0"/>
              </a:p>
              <a:p>
                <a:endParaRPr lang="en-US" sz="2000" dirty="0"/>
              </a:p>
              <a:p>
                <a:r>
                  <a:rPr lang="en-US" sz="2000" dirty="0"/>
                  <a:t>                      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                      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5DED86-6C7A-E743-A777-6657B769D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050" y="1834612"/>
                <a:ext cx="5607050" cy="2853153"/>
              </a:xfrm>
              <a:prstGeom prst="rect">
                <a:avLst/>
              </a:prstGeom>
              <a:blipFill>
                <a:blip r:embed="rId3"/>
                <a:stretch>
                  <a:fillRect t="-17699" b="-221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70412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FE526F-BB2A-F444-8736-7E25F2833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Incremental Monte Carlo Updates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5F976F-F592-8945-B5F6-917455190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07647"/>
            <a:ext cx="7047630" cy="211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FE526F-BB2A-F444-8736-7E25F2833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Exponential Smoothing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7423C-2B2C-2A42-9EE9-420919328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17638"/>
            <a:ext cx="7733343" cy="18590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49869A-A254-6A4F-8F56-EF00B2E6B759}"/>
              </a:ext>
            </a:extLst>
          </p:cNvPr>
          <p:cNvSpPr txBox="1"/>
          <p:nvPr/>
        </p:nvSpPr>
        <p:spPr>
          <a:xfrm>
            <a:off x="3106455" y="3276720"/>
            <a:ext cx="457208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Leads to an exponential forgetting rate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9D6CF-15DE-654B-9E25-94E9DAF65394}"/>
              </a:ext>
            </a:extLst>
          </p:cNvPr>
          <p:cNvSpPr txBox="1"/>
          <p:nvPr/>
        </p:nvSpPr>
        <p:spPr>
          <a:xfrm>
            <a:off x="3106455" y="3810088"/>
            <a:ext cx="5389617" cy="64633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This works better in practice, since with policy</a:t>
            </a:r>
            <a:br>
              <a:rPr lang="en-US" dirty="0"/>
            </a:br>
            <a:r>
              <a:rPr lang="en-US" dirty="0"/>
              <a:t>improvements the system keeps changing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30A499-5CFB-CC40-A8EB-73B69BBE008D}"/>
                  </a:ext>
                </a:extLst>
              </p:cNvPr>
              <p:cNvSpPr txBox="1"/>
              <p:nvPr/>
            </p:nvSpPr>
            <p:spPr>
              <a:xfrm>
                <a:off x="6207039" y="1860997"/>
                <a:ext cx="2595582" cy="64633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Smoothing Parameter</a:t>
                </a:r>
              </a:p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30A499-5CFB-CC40-A8EB-73B69BBE0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039" y="1860997"/>
                <a:ext cx="2595582" cy="646331"/>
              </a:xfrm>
              <a:prstGeom prst="rect">
                <a:avLst/>
              </a:prstGeom>
              <a:blipFill>
                <a:blip r:embed="rId4"/>
                <a:stretch>
                  <a:fillRect l="-1942" t="-1887" r="-971" b="-1320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FEBF02-B42C-4A42-984B-AEB33B3B4BB3}"/>
              </a:ext>
            </a:extLst>
          </p:cNvPr>
          <p:cNvCxnSpPr>
            <a:cxnSpLocks/>
          </p:cNvCxnSpPr>
          <p:nvPr/>
        </p:nvCxnSpPr>
        <p:spPr>
          <a:xfrm flipH="1">
            <a:off x="4764505" y="2045663"/>
            <a:ext cx="1311442" cy="6097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FEFBB3-0F13-5D42-9041-3ED0F6CE1370}"/>
                  </a:ext>
                </a:extLst>
              </p:cNvPr>
              <p:cNvSpPr txBox="1"/>
              <p:nvPr/>
            </p:nvSpPr>
            <p:spPr>
              <a:xfrm>
                <a:off x="3106455" y="4654307"/>
                <a:ext cx="3515706" cy="707886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Sometimes also written as: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FEFBB3-0F13-5D42-9041-3ED0F6CE1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455" y="4654307"/>
                <a:ext cx="3515706" cy="707886"/>
              </a:xfrm>
              <a:prstGeom prst="rect">
                <a:avLst/>
              </a:prstGeom>
              <a:blipFill>
                <a:blip r:embed="rId5"/>
                <a:stretch>
                  <a:fillRect l="-1799" t="-5263" r="-71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5237D1-EBE1-4AA7-DA19-4ABF8DCC2BAC}"/>
                  </a:ext>
                </a:extLst>
              </p:cNvPr>
              <p:cNvSpPr txBox="1"/>
              <p:nvPr/>
            </p:nvSpPr>
            <p:spPr>
              <a:xfrm>
                <a:off x="1982049" y="5666846"/>
                <a:ext cx="668311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5237D1-EBE1-4AA7-DA19-4ABF8DCC2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2049" y="5666846"/>
                <a:ext cx="6683112" cy="369332"/>
              </a:xfrm>
              <a:prstGeom prst="rect">
                <a:avLst/>
              </a:prstGeom>
              <a:blipFill>
                <a:blip r:embed="rId6"/>
                <a:stretch>
                  <a:fillRect b="-967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8871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2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E50407-0BBC-D24B-B906-EE756E60A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First Visit Monte Carlo with Exponential Smoothing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BFF14-8635-6549-9474-4FFCD887E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917700"/>
            <a:ext cx="8890000" cy="3022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48018E7-AA29-2447-BAAC-06751190C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320" y="4510172"/>
            <a:ext cx="2358524" cy="33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684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F378AB-1325-064F-B407-DEA138F7E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 Estimate for a Single State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2CDF9F-E204-F14C-BD73-B4946659F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35" y="1184792"/>
            <a:ext cx="7665929" cy="45363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1FE27C-A074-B449-820E-6EE365D74228}"/>
              </a:ext>
            </a:extLst>
          </p:cNvPr>
          <p:cNvSpPr txBox="1"/>
          <p:nvPr/>
        </p:nvSpPr>
        <p:spPr>
          <a:xfrm>
            <a:off x="6035712" y="1960323"/>
            <a:ext cx="2805576" cy="52322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Sample Backup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F81D8C-7740-5045-9E8E-7B3F0AC949B8}"/>
              </a:ext>
            </a:extLst>
          </p:cNvPr>
          <p:cNvSpPr txBox="1"/>
          <p:nvPr/>
        </p:nvSpPr>
        <p:spPr>
          <a:xfrm>
            <a:off x="3023414" y="5937031"/>
            <a:ext cx="6120586" cy="64633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Computational expense of estimating the value of</a:t>
            </a:r>
            <a:br>
              <a:rPr lang="en-US" dirty="0"/>
            </a:br>
            <a:r>
              <a:rPr lang="en-US" dirty="0"/>
              <a:t>a single state is independent of the number of states</a:t>
            </a:r>
          </a:p>
        </p:txBody>
      </p:sp>
    </p:spTree>
    <p:extLst>
      <p:ext uri="{BB962C8B-B14F-4D97-AF65-F5344CB8AC3E}">
        <p14:creationId xmlns:p14="http://schemas.microsoft.com/office/powerpoint/2010/main" val="34351142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D26409-9813-FD40-8141-5A04EB752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460" y="2479219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Temporal Difference (TD)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2996670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29F3E116-41B2-8243-8BF4-F80A78D786A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1425" y="161612"/>
                <a:ext cx="8229600" cy="1143000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/>
                  <a:t>Bellman Expectation Equation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sub>
                    </m:sSub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29F3E116-41B2-8243-8BF4-F80A78D786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1425" y="161612"/>
                <a:ext cx="8229600" cy="11430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470D8F0E-5D2E-B84C-B171-9734AC2D5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832655"/>
            <a:ext cx="7086600" cy="467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65B22A-39FD-FF42-984C-7FB606E70FBF}"/>
              </a:ext>
            </a:extLst>
          </p:cNvPr>
          <p:cNvSpPr txBox="1"/>
          <p:nvPr/>
        </p:nvSpPr>
        <p:spPr>
          <a:xfrm>
            <a:off x="5321456" y="1429097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4A6264-CAC1-D740-8197-5413D943CB8B}"/>
              </a:ext>
            </a:extLst>
          </p:cNvPr>
          <p:cNvSpPr/>
          <p:nvPr/>
        </p:nvSpPr>
        <p:spPr>
          <a:xfrm>
            <a:off x="4686300" y="2509751"/>
            <a:ext cx="249382" cy="305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F186E-C0C3-5948-82BA-98425E7327AC}"/>
              </a:ext>
            </a:extLst>
          </p:cNvPr>
          <p:cNvSpPr txBox="1"/>
          <p:nvPr/>
        </p:nvSpPr>
        <p:spPr>
          <a:xfrm>
            <a:off x="21425" y="5592156"/>
            <a:ext cx="912257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Value Function for State s = One Step Reward +Value Function for Next State s’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E52A0C-FA42-E34D-91A5-02C8C6369C79}"/>
              </a:ext>
            </a:extLst>
          </p:cNvPr>
          <p:cNvSpPr txBox="1"/>
          <p:nvPr/>
        </p:nvSpPr>
        <p:spPr>
          <a:xfrm>
            <a:off x="21425" y="1661379"/>
            <a:ext cx="352051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Principle of Optimality</a:t>
            </a:r>
          </a:p>
          <a:p>
            <a:r>
              <a:rPr lang="en-US" dirty="0"/>
              <a:t>Decompose the problem into:</a:t>
            </a:r>
          </a:p>
          <a:p>
            <a:pPr marL="342900" indent="-342900">
              <a:buAutoNum type="arabicParenBoth"/>
            </a:pPr>
            <a:r>
              <a:rPr lang="en-US" dirty="0"/>
              <a:t>A smaller problem that</a:t>
            </a:r>
            <a:br>
              <a:rPr lang="en-US" dirty="0"/>
            </a:br>
            <a:r>
              <a:rPr lang="en-US" dirty="0"/>
              <a:t>is easy to solve, and</a:t>
            </a:r>
          </a:p>
          <a:p>
            <a:pPr marL="342900" indent="-342900">
              <a:buAutoNum type="arabicParenBoth"/>
            </a:pPr>
            <a:r>
              <a:rPr lang="en-US" dirty="0"/>
              <a:t>A bigger problem, that</a:t>
            </a:r>
            <a:br>
              <a:rPr lang="en-US" dirty="0"/>
            </a:br>
            <a:r>
              <a:rPr lang="en-US" dirty="0"/>
              <a:t>is assumed to be solved</a:t>
            </a:r>
          </a:p>
          <a:p>
            <a:pPr marL="342900" indent="-342900">
              <a:buAutoNum type="arabicParenBoth"/>
            </a:pPr>
            <a:r>
              <a:rPr lang="en-US" dirty="0"/>
              <a:t>Put the 2 parts together</a:t>
            </a:r>
            <a:br>
              <a:rPr lang="en-US" dirty="0"/>
            </a:br>
            <a:r>
              <a:rPr lang="en-US" dirty="0"/>
              <a:t>to solve original problem</a:t>
            </a:r>
          </a:p>
        </p:txBody>
      </p:sp>
    </p:spTree>
    <p:extLst>
      <p:ext uri="{BB962C8B-B14F-4D97-AF65-F5344CB8AC3E}">
        <p14:creationId xmlns:p14="http://schemas.microsoft.com/office/powerpoint/2010/main" val="20269801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9C58CF-857B-2A4E-82E7-0A839EB7C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707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Dynamic-Programming Backup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DC105-780B-684C-99AF-F784DAF69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487" y="1240077"/>
            <a:ext cx="7387026" cy="46325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EC03EE-CD8D-9C44-9BC6-B13A7AC476E0}"/>
              </a:ext>
            </a:extLst>
          </p:cNvPr>
          <p:cNvSpPr txBox="1"/>
          <p:nvPr/>
        </p:nvSpPr>
        <p:spPr>
          <a:xfrm>
            <a:off x="6516013" y="2121467"/>
            <a:ext cx="2170787" cy="52322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Full Backup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54CDC-20D8-6E4E-B238-7A4BDB375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933" y="1082673"/>
            <a:ext cx="3728249" cy="93371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5763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F378AB-1325-064F-B407-DEA138F7E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Backup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2CDF9F-E204-F14C-BD73-B4946659F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35" y="1184792"/>
            <a:ext cx="7665929" cy="45363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633C7B-D442-DE4E-8C2E-5EAFFF0F6BFE}"/>
              </a:ext>
            </a:extLst>
          </p:cNvPr>
          <p:cNvSpPr txBox="1"/>
          <p:nvPr/>
        </p:nvSpPr>
        <p:spPr>
          <a:xfrm>
            <a:off x="137786" y="2242159"/>
            <a:ext cx="2190023" cy="646331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Update made at</a:t>
            </a:r>
            <a:br>
              <a:rPr lang="en-US" dirty="0"/>
            </a:br>
            <a:r>
              <a:rPr lang="en-US" dirty="0"/>
              <a:t>end of an Episode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F40187C-03D1-1D45-9C6F-3D0F3D7D7B38}"/>
              </a:ext>
            </a:extLst>
          </p:cNvPr>
          <p:cNvCxnSpPr/>
          <p:nvPr/>
        </p:nvCxnSpPr>
        <p:spPr>
          <a:xfrm flipV="1">
            <a:off x="1327759" y="1803748"/>
            <a:ext cx="1177446" cy="3131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E1FE27C-A074-B449-820E-6EE365D74228}"/>
              </a:ext>
            </a:extLst>
          </p:cNvPr>
          <p:cNvSpPr txBox="1"/>
          <p:nvPr/>
        </p:nvSpPr>
        <p:spPr>
          <a:xfrm>
            <a:off x="6035712" y="1960323"/>
            <a:ext cx="2805576" cy="52322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Sample Backup</a:t>
            </a:r>
          </a:p>
        </p:txBody>
      </p:sp>
    </p:spTree>
    <p:extLst>
      <p:ext uri="{BB962C8B-B14F-4D97-AF65-F5344CB8AC3E}">
        <p14:creationId xmlns:p14="http://schemas.microsoft.com/office/powerpoint/2010/main" val="2333477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591EC3-4C06-4C48-8A52-9997EFBD5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Having to wait until end of episode to compute update</a:t>
            </a:r>
          </a:p>
          <a:p>
            <a:r>
              <a:rPr lang="en-US" dirty="0"/>
              <a:t>Downsides:</a:t>
            </a:r>
          </a:p>
          <a:p>
            <a:pPr lvl="1"/>
            <a:r>
              <a:rPr lang="en-US" dirty="0"/>
              <a:t>What if something “bad” happens at end of episode</a:t>
            </a:r>
          </a:p>
          <a:p>
            <a:pPr lvl="1"/>
            <a:r>
              <a:rPr lang="en-US" dirty="0"/>
              <a:t>Some MDPs are continuous, i.e., never ending episodes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0B57A6-F972-5946-8F64-C265901D3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 with MC Learning</a:t>
            </a:r>
          </a:p>
        </p:txBody>
      </p:sp>
    </p:spTree>
    <p:extLst>
      <p:ext uri="{BB962C8B-B14F-4D97-AF65-F5344CB8AC3E}">
        <p14:creationId xmlns:p14="http://schemas.microsoft.com/office/powerpoint/2010/main" val="38710952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0AF71A-8F97-4643-9B31-DF6C9FB15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Temporal-Difference Backup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C9DDF7-BC59-B341-9B73-85F3CE55E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12" y="1213122"/>
            <a:ext cx="8041710" cy="48163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3F365A-FA61-A44F-85AE-7C7E7B740348}"/>
              </a:ext>
            </a:extLst>
          </p:cNvPr>
          <p:cNvSpPr txBox="1"/>
          <p:nvPr/>
        </p:nvSpPr>
        <p:spPr>
          <a:xfrm>
            <a:off x="150312" y="2083756"/>
            <a:ext cx="1959191" cy="92333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Update made at</a:t>
            </a:r>
            <a:br>
              <a:rPr lang="en-US" dirty="0"/>
            </a:br>
            <a:r>
              <a:rPr lang="en-US" dirty="0"/>
              <a:t>every step</a:t>
            </a:r>
            <a:br>
              <a:rPr lang="en-US" dirty="0"/>
            </a:br>
            <a:r>
              <a:rPr lang="en-US" dirty="0"/>
              <a:t>(S</a:t>
            </a:r>
            <a:r>
              <a:rPr lang="en-US" baseline="-25000" dirty="0"/>
              <a:t>t</a:t>
            </a:r>
            <a:r>
              <a:rPr lang="en-US" dirty="0"/>
              <a:t>, A, R, S</a:t>
            </a:r>
            <a:r>
              <a:rPr lang="en-US" baseline="-25000" dirty="0"/>
              <a:t>t+1</a:t>
            </a:r>
            <a:r>
              <a:rPr lang="en-US" dirty="0"/>
              <a:t>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7D7F32D-7A34-2044-9094-663965DE1111}"/>
              </a:ext>
            </a:extLst>
          </p:cNvPr>
          <p:cNvCxnSpPr/>
          <p:nvPr/>
        </p:nvCxnSpPr>
        <p:spPr>
          <a:xfrm flipV="1">
            <a:off x="688932" y="1629079"/>
            <a:ext cx="713983" cy="3256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397A36-5049-7C42-8E01-1016A380F64C}"/>
              </a:ext>
            </a:extLst>
          </p:cNvPr>
          <p:cNvSpPr txBox="1"/>
          <p:nvPr/>
        </p:nvSpPr>
        <p:spPr>
          <a:xfrm>
            <a:off x="6010312" y="1954756"/>
            <a:ext cx="2805576" cy="52322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Sample Backup</a:t>
            </a:r>
          </a:p>
        </p:txBody>
      </p:sp>
    </p:spTree>
    <p:extLst>
      <p:ext uri="{BB962C8B-B14F-4D97-AF65-F5344CB8AC3E}">
        <p14:creationId xmlns:p14="http://schemas.microsoft.com/office/powerpoint/2010/main" val="29505880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880565-3732-9E40-9F9E-1E94C9ADE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Temporal-Difference (TD)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8A81A-114A-4942-A449-529FDCEDD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2113507"/>
            <a:ext cx="8928100" cy="952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6DC89C-F025-3C40-B2DC-9DFD7081F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4413040"/>
            <a:ext cx="7988300" cy="876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71C376-63D7-0A45-9C92-5FBA7D7094D4}"/>
              </a:ext>
            </a:extLst>
          </p:cNvPr>
          <p:cNvSpPr txBox="1"/>
          <p:nvPr/>
        </p:nvSpPr>
        <p:spPr>
          <a:xfrm>
            <a:off x="4821382" y="3546764"/>
            <a:ext cx="268695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Similar to Monte Carlo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E6A483-83B8-DA4C-A3F0-97D4B14FD97D}"/>
              </a:ext>
            </a:extLst>
          </p:cNvPr>
          <p:cNvSpPr txBox="1"/>
          <p:nvPr/>
        </p:nvSpPr>
        <p:spPr>
          <a:xfrm>
            <a:off x="5361709" y="5786284"/>
            <a:ext cx="387798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Different from Monte Carlo</a:t>
            </a:r>
          </a:p>
          <a:p>
            <a:r>
              <a:rPr lang="en-US" dirty="0"/>
              <a:t>Similar to Dynamic Programming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48D489-6740-6A44-8F3D-24305B5BFDEF}"/>
              </a:ext>
            </a:extLst>
          </p:cNvPr>
          <p:cNvCxnSpPr/>
          <p:nvPr/>
        </p:nvCxnSpPr>
        <p:spPr>
          <a:xfrm flipH="1" flipV="1">
            <a:off x="3754582" y="3125711"/>
            <a:ext cx="817418" cy="5626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C2F8A8-0E34-1643-87A2-F7788EAFBD2E}"/>
              </a:ext>
            </a:extLst>
          </p:cNvPr>
          <p:cNvCxnSpPr/>
          <p:nvPr/>
        </p:nvCxnSpPr>
        <p:spPr>
          <a:xfrm flipH="1" flipV="1">
            <a:off x="4572000" y="5289340"/>
            <a:ext cx="789709" cy="6816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CA47D2-E8C4-9247-9246-59291FECC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690"/>
            <a:ext cx="8229600" cy="1143000"/>
          </a:xfrm>
        </p:spPr>
        <p:txBody>
          <a:bodyPr/>
          <a:lstStyle/>
          <a:p>
            <a:r>
              <a:rPr lang="en-US" dirty="0"/>
              <a:t>Derivation of TD Update Rule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C04B53-3DD9-3242-A9AA-2C9F97078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02596"/>
            <a:ext cx="7171151" cy="18149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405A01-CFDB-9E43-A96B-C0B4B7AF6F5D}"/>
              </a:ext>
            </a:extLst>
          </p:cNvPr>
          <p:cNvSpPr txBox="1"/>
          <p:nvPr/>
        </p:nvSpPr>
        <p:spPr>
          <a:xfrm>
            <a:off x="457200" y="1625600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MC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209174-FD44-564D-BBA9-59D396613E3F}"/>
              </a:ext>
            </a:extLst>
          </p:cNvPr>
          <p:cNvSpPr txBox="1"/>
          <p:nvPr/>
        </p:nvSpPr>
        <p:spPr>
          <a:xfrm>
            <a:off x="457200" y="430530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TD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AA1884-0292-2647-8116-AD42C00A7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077" y="4702048"/>
            <a:ext cx="5694970" cy="5303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9DA8AF1-549F-5644-907B-99CBE7FBA1C2}"/>
              </a:ext>
            </a:extLst>
          </p:cNvPr>
          <p:cNvSpPr/>
          <p:nvPr/>
        </p:nvSpPr>
        <p:spPr>
          <a:xfrm>
            <a:off x="457200" y="4674632"/>
            <a:ext cx="7171151" cy="65936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AF0998-D5C4-6D49-BF6E-4201ADB63E01}"/>
              </a:ext>
            </a:extLst>
          </p:cNvPr>
          <p:cNvSpPr txBox="1"/>
          <p:nvPr/>
        </p:nvSpPr>
        <p:spPr>
          <a:xfrm>
            <a:off x="3874416" y="5469741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Best estimate of G</a:t>
            </a:r>
            <a:r>
              <a:rPr lang="en-US" baseline="-25000" dirty="0"/>
              <a:t>t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F4582B00-3E23-4643-8716-3E72E9FD7805}"/>
              </a:ext>
            </a:extLst>
          </p:cNvPr>
          <p:cNvSpPr/>
          <p:nvPr/>
        </p:nvSpPr>
        <p:spPr>
          <a:xfrm rot="16200000">
            <a:off x="4702710" y="4354425"/>
            <a:ext cx="369332" cy="1857924"/>
          </a:xfrm>
          <a:prstGeom prst="leftBrac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44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CA47D2-E8C4-9247-9246-59291FECC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690"/>
            <a:ext cx="8229600" cy="1143000"/>
          </a:xfrm>
        </p:spPr>
        <p:txBody>
          <a:bodyPr/>
          <a:lstStyle/>
          <a:p>
            <a:r>
              <a:rPr lang="en-US" dirty="0"/>
              <a:t>TD Update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8F0DAB-C247-344A-9C14-D6FF06200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16" y="3836306"/>
            <a:ext cx="7764832" cy="2544222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CCDC1FD-441B-C34D-81DB-6F00BF0ECA22}"/>
                  </a:ext>
                </a:extLst>
              </p:cNvPr>
              <p:cNvSpPr txBox="1"/>
              <p:nvPr/>
            </p:nvSpPr>
            <p:spPr>
              <a:xfrm>
                <a:off x="2353527" y="2866809"/>
                <a:ext cx="3941144" cy="64633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 G</a:t>
                </a:r>
                <a:r>
                  <a:rPr lang="en-US" baseline="-25000" dirty="0"/>
                  <a:t>t</a:t>
                </a:r>
                <a:r>
                  <a:rPr lang="en-US" dirty="0"/>
                  <a:t>: Real Return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Estimated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Return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CCDC1FD-441B-C34D-81DB-6F00BF0EC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527" y="2866809"/>
                <a:ext cx="3941144" cy="646331"/>
              </a:xfrm>
              <a:prstGeom prst="rect">
                <a:avLst/>
              </a:prstGeom>
              <a:blipFill>
                <a:blip r:embed="rId3"/>
                <a:stretch>
                  <a:fillRect t="-3846" b="-57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9579DA4-67EB-BE40-8BD4-F4C9D1207168}"/>
              </a:ext>
            </a:extLst>
          </p:cNvPr>
          <p:cNvSpPr txBox="1"/>
          <p:nvPr/>
        </p:nvSpPr>
        <p:spPr>
          <a:xfrm>
            <a:off x="2242532" y="1921108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1-step</a:t>
            </a:r>
          </a:p>
          <a:p>
            <a:r>
              <a:rPr lang="en-US" dirty="0"/>
              <a:t>reward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49233D-46F2-3542-BB2C-89A7F16098E9}"/>
              </a:ext>
            </a:extLst>
          </p:cNvPr>
          <p:cNvSpPr txBox="1"/>
          <p:nvPr/>
        </p:nvSpPr>
        <p:spPr>
          <a:xfrm>
            <a:off x="4268601" y="2026384"/>
            <a:ext cx="2573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Estimated Reward for</a:t>
            </a:r>
            <a:br>
              <a:rPr lang="en-US" dirty="0"/>
            </a:br>
            <a:r>
              <a:rPr lang="en-US" dirty="0"/>
              <a:t>rest of trajectory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ABD6CA9-2811-114D-904C-C1F562E1C1C2}"/>
              </a:ext>
            </a:extLst>
          </p:cNvPr>
          <p:cNvCxnSpPr>
            <a:stCxn id="7" idx="0"/>
          </p:cNvCxnSpPr>
          <p:nvPr/>
        </p:nvCxnSpPr>
        <p:spPr>
          <a:xfrm flipV="1">
            <a:off x="2719586" y="1645535"/>
            <a:ext cx="327385" cy="2755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120D9FE-AC7B-574F-A21A-A8539BB15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532" y="978309"/>
            <a:ext cx="4052139" cy="450238"/>
          </a:xfrm>
          <a:prstGeom prst="rect">
            <a:avLst/>
          </a:prstGeom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37EB4769-4FEB-974D-B38D-E4E070537B5E}"/>
              </a:ext>
            </a:extLst>
          </p:cNvPr>
          <p:cNvSpPr/>
          <p:nvPr/>
        </p:nvSpPr>
        <p:spPr>
          <a:xfrm rot="16200000">
            <a:off x="4802963" y="470405"/>
            <a:ext cx="439053" cy="237161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8AD661F-8817-CE48-B53B-2A9ECC984B20}"/>
                  </a:ext>
                </a:extLst>
              </p:cNvPr>
              <p:cNvSpPr txBox="1"/>
              <p:nvPr/>
            </p:nvSpPr>
            <p:spPr>
              <a:xfrm>
                <a:off x="6841741" y="2096225"/>
                <a:ext cx="130165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8AD661F-8817-CE48-B53B-2A9ECC984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741" y="2096225"/>
                <a:ext cx="1301657" cy="369332"/>
              </a:xfrm>
              <a:prstGeom prst="rect">
                <a:avLst/>
              </a:prstGeom>
              <a:blipFill>
                <a:blip r:embed="rId5"/>
                <a:stretch>
                  <a:fillRect l="-4854" t="-10000" r="-30097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0787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11" grpId="0" animBg="1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DC8A57-F077-2745-86E3-9BB0D8932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4D3169-6FB9-7F4E-AF3E-0605F1ACC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95" y="1753645"/>
            <a:ext cx="8834055" cy="328564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ED2CEB-45E2-BE49-9935-42B91BD91BA4}"/>
                  </a:ext>
                </a:extLst>
              </p:cNvPr>
              <p:cNvSpPr txBox="1"/>
              <p:nvPr/>
            </p:nvSpPr>
            <p:spPr>
              <a:xfrm>
                <a:off x="2454568" y="5375298"/>
                <a:ext cx="4410246" cy="707886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Sometimes also written as: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ED2CEB-45E2-BE49-9935-42B91BD91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568" y="5375298"/>
                <a:ext cx="4410246" cy="707886"/>
              </a:xfrm>
              <a:prstGeom prst="rect">
                <a:avLst/>
              </a:prstGeom>
              <a:blipFill>
                <a:blip r:embed="rId3"/>
                <a:stretch>
                  <a:fillRect l="-1146" t="-3448" b="-344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874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E448C-D81A-E517-99A8-D86EDB03B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119E3E6D-F82D-CC8F-0DA8-3893EBF342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275420"/>
            <a:ext cx="5943600" cy="202028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AFBB08F-3D23-A167-0E4A-A64E71E58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 Algorithm</a:t>
            </a:r>
          </a:p>
        </p:txBody>
      </p:sp>
      <p:pic>
        <p:nvPicPr>
          <p:cNvPr id="7" name="Picture 6" descr="A math equation with numbers and symbols&#10;&#10;Description automatically generated">
            <a:extLst>
              <a:ext uri="{FF2B5EF4-FFF2-40B4-BE49-F238E27FC236}">
                <a16:creationId xmlns:a16="http://schemas.microsoft.com/office/drawing/2014/main" id="{5DC41CFE-F60B-B757-28CB-1E999E167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62299"/>
            <a:ext cx="5327650" cy="174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401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C57885-BF82-C04D-99C8-A67C654FE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Advantages and Disadvantages of MC vs TD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BF55E-356A-6F44-BCE8-C0F3713EE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24050"/>
            <a:ext cx="8445500" cy="1181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641807-EB9A-3D42-8E56-F448A774C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22336"/>
            <a:ext cx="81026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783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56E31B-A7D6-DB48-8F1B-E6C836D42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Policy 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C242B1-C2A8-AA40-B15C-A6D0F2F6D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917" y="1224643"/>
            <a:ext cx="6781800" cy="2971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8E3063-E8A2-C74B-8E19-3F62204CC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966" y="4196443"/>
            <a:ext cx="5885906" cy="14740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C887B9-B5E4-A943-89C1-B54AEE2FA779}"/>
              </a:ext>
            </a:extLst>
          </p:cNvPr>
          <p:cNvSpPr txBox="1"/>
          <p:nvPr/>
        </p:nvSpPr>
        <p:spPr>
          <a:xfrm>
            <a:off x="7347887" y="4471823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Bellman</a:t>
            </a:r>
          </a:p>
          <a:p>
            <a:r>
              <a:rPr lang="en-US" dirty="0"/>
              <a:t>Expectation </a:t>
            </a:r>
          </a:p>
          <a:p>
            <a:r>
              <a:rPr lang="en-US" dirty="0"/>
              <a:t>Equation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8051C59-A089-ED45-B06B-FE23ADD9EE0A}"/>
              </a:ext>
            </a:extLst>
          </p:cNvPr>
          <p:cNvCxnSpPr>
            <a:endCxn id="5" idx="3"/>
          </p:cNvCxnSpPr>
          <p:nvPr/>
        </p:nvCxnSpPr>
        <p:spPr>
          <a:xfrm flipH="1">
            <a:off x="6874872" y="4933488"/>
            <a:ext cx="37501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811CCD4-4885-3749-BB69-CFD97D460115}"/>
              </a:ext>
            </a:extLst>
          </p:cNvPr>
          <p:cNvSpPr txBox="1"/>
          <p:nvPr/>
        </p:nvSpPr>
        <p:spPr>
          <a:xfrm>
            <a:off x="6557691" y="1693018"/>
            <a:ext cx="2129109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Every state gets</a:t>
            </a:r>
            <a:br>
              <a:rPr lang="en-US" dirty="0"/>
            </a:br>
            <a:r>
              <a:rPr lang="en-US" dirty="0"/>
              <a:t>its turn being the</a:t>
            </a:r>
            <a:br>
              <a:rPr lang="en-US" dirty="0"/>
            </a:br>
            <a:r>
              <a:rPr lang="en-US" dirty="0"/>
              <a:t>root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D56C9C-A13A-E549-AB74-E78BC86354B1}"/>
              </a:ext>
            </a:extLst>
          </p:cNvPr>
          <p:cNvCxnSpPr/>
          <p:nvPr/>
        </p:nvCxnSpPr>
        <p:spPr>
          <a:xfrm flipH="1" flipV="1">
            <a:off x="4985359" y="1693018"/>
            <a:ext cx="1427967" cy="461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09653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E5396-9445-B908-6BCC-0627EC8CA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4FADB9-EE88-DEE9-D20D-53896D521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59" y="83908"/>
            <a:ext cx="8229600" cy="1143000"/>
          </a:xfrm>
        </p:spPr>
        <p:txBody>
          <a:bodyPr/>
          <a:lstStyle/>
          <a:p>
            <a:r>
              <a:rPr lang="en-US" dirty="0"/>
              <a:t>Bias/Variance Trade-Off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8B6048-0961-A015-57C1-01F33A900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1526902"/>
            <a:ext cx="8724900" cy="1562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CE8DC0-2679-4C29-7CD5-C7FAB8A9A04C}"/>
              </a:ext>
            </a:extLst>
          </p:cNvPr>
          <p:cNvSpPr txBox="1"/>
          <p:nvPr/>
        </p:nvSpPr>
        <p:spPr>
          <a:xfrm>
            <a:off x="5552387" y="1042242"/>
            <a:ext cx="3323346" cy="369332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Leads to faster convergence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C4A290-9F1D-96CA-0513-357AC2AAC3C2}"/>
              </a:ext>
            </a:extLst>
          </p:cNvPr>
          <p:cNvCxnSpPr/>
          <p:nvPr/>
        </p:nvCxnSpPr>
        <p:spPr>
          <a:xfrm flipH="1">
            <a:off x="4477732" y="1226908"/>
            <a:ext cx="970961" cy="299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6BA8AC-3E62-8BD2-9A99-3125C74B77BC}"/>
                  </a:ext>
                </a:extLst>
              </p:cNvPr>
              <p:cNvSpPr txBox="1"/>
              <p:nvPr/>
            </p:nvSpPr>
            <p:spPr>
              <a:xfrm>
                <a:off x="2391658" y="5014995"/>
                <a:ext cx="4360681" cy="40011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6BA8AC-3E62-8BD2-9A99-3125C74B7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658" y="5014995"/>
                <a:ext cx="4360681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7D3B09-4561-15E2-41A5-9E94786DAD28}"/>
                  </a:ext>
                </a:extLst>
              </p:cNvPr>
              <p:cNvSpPr txBox="1"/>
              <p:nvPr/>
            </p:nvSpPr>
            <p:spPr>
              <a:xfrm>
                <a:off x="2391658" y="3176697"/>
                <a:ext cx="3374449" cy="40011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7D3B09-4561-15E2-41A5-9E94786DA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658" y="3176697"/>
                <a:ext cx="3374449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black and white math equation&#10;&#10;Description automatically generated with medium confidence">
            <a:extLst>
              <a:ext uri="{FF2B5EF4-FFF2-40B4-BE49-F238E27FC236}">
                <a16:creationId xmlns:a16="http://schemas.microsoft.com/office/drawing/2014/main" id="{8FCFA46E-D56A-41A4-DB15-722CC75998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6854" y="3722525"/>
            <a:ext cx="4490287" cy="6605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AFEB13-1438-A863-4B48-A6C10631FCCE}"/>
              </a:ext>
            </a:extLst>
          </p:cNvPr>
          <p:cNvSpPr txBox="1"/>
          <p:nvPr/>
        </p:nvSpPr>
        <p:spPr>
          <a:xfrm>
            <a:off x="6973556" y="3305908"/>
            <a:ext cx="174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Variance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364067-F05A-9C73-B6CB-AE34096E101B}"/>
              </a:ext>
            </a:extLst>
          </p:cNvPr>
          <p:cNvCxnSpPr/>
          <p:nvPr/>
        </p:nvCxnSpPr>
        <p:spPr>
          <a:xfrm flipH="1">
            <a:off x="6440993" y="3576807"/>
            <a:ext cx="452176" cy="261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D67DC49-5821-2FF6-FDD5-865722F39AD9}"/>
              </a:ext>
            </a:extLst>
          </p:cNvPr>
          <p:cNvSpPr txBox="1"/>
          <p:nvPr/>
        </p:nvSpPr>
        <p:spPr>
          <a:xfrm>
            <a:off x="6752339" y="4383124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Lower Variance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3241663-2119-818C-F6B6-345877FCE10F}"/>
              </a:ext>
            </a:extLst>
          </p:cNvPr>
          <p:cNvCxnSpPr/>
          <p:nvPr/>
        </p:nvCxnSpPr>
        <p:spPr>
          <a:xfrm flipH="1">
            <a:off x="6069204" y="4567790"/>
            <a:ext cx="597877" cy="335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22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C10120-C168-3F48-B5CE-A77B8F716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59" y="83908"/>
            <a:ext cx="8229600" cy="1143000"/>
          </a:xfrm>
        </p:spPr>
        <p:txBody>
          <a:bodyPr/>
          <a:lstStyle/>
          <a:p>
            <a:r>
              <a:rPr lang="en-US" dirty="0"/>
              <a:t>Bias/Variance Trade-Off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70BC73-8C51-BF46-8CB4-2138F6783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59" y="2271242"/>
            <a:ext cx="7799018" cy="16394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2DE9A1-8A50-BA43-A9A9-4F1908C23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59" y="1621486"/>
            <a:ext cx="81407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92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A08BF3-BA9E-A04C-A3F3-9B60E350E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Advantages and Disadvantages of MC vs TD (2)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0528D-8946-8841-B6DD-683E02B68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93328"/>
            <a:ext cx="5829300" cy="1917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4A9C99-0220-DD43-ACBE-8C8D6FDC3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791732"/>
            <a:ext cx="6921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173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1D4BE6-AA7A-A043-8D0D-3F1ABE103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D9698D-B762-7840-9968-5CFC29BF2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2" y="1417639"/>
            <a:ext cx="9005454" cy="12319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07449E-E972-7245-A1ED-73287D709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569" y="3026254"/>
            <a:ext cx="5341220" cy="326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1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2928C0-F64E-3E4E-9164-59A1F93E0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Walk: MC vs TD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878142-3E07-6448-BE09-20EAE18AF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35" y="1195606"/>
            <a:ext cx="7452986" cy="45139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A4CCF6-DC51-1C43-819A-F256CDB61D99}"/>
              </a:ext>
            </a:extLst>
          </p:cNvPr>
          <p:cNvSpPr txBox="1"/>
          <p:nvPr/>
        </p:nvSpPr>
        <p:spPr>
          <a:xfrm>
            <a:off x="5568639" y="1678487"/>
            <a:ext cx="3118161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TD converges much faster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BF48802-CADF-A38C-69C8-75A3C1F3BF2C}"/>
                  </a:ext>
                </a:extLst>
              </p:cNvPr>
              <p:cNvSpPr txBox="1"/>
              <p:nvPr/>
            </p:nvSpPr>
            <p:spPr>
              <a:xfrm>
                <a:off x="3054697" y="5858189"/>
                <a:ext cx="4762921" cy="64633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Faster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but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noisier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convergence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Smaller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Slower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and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smoother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convergence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BF48802-CADF-A38C-69C8-75A3C1F3B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697" y="5858189"/>
                <a:ext cx="4762921" cy="646331"/>
              </a:xfrm>
              <a:prstGeom prst="rect">
                <a:avLst/>
              </a:prstGeom>
              <a:blipFill>
                <a:blip r:embed="rId3"/>
                <a:stretch>
                  <a:fillRect l="-1064" b="-1132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320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B358A9-0030-1058-8E98-5C07A3C9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MC and TD</a:t>
            </a:r>
          </a:p>
        </p:txBody>
      </p:sp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66D10475-F3B0-9BBD-1CA1-8A255332A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44528"/>
            <a:ext cx="7772400" cy="376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473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7C1822-9CCF-B7BF-0A5A-FDB799144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 Example</a:t>
            </a:r>
          </a:p>
        </p:txBody>
      </p:sp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329D21B2-EEB1-E456-A5A0-E1E3D0778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48" y="1417638"/>
            <a:ext cx="7772400" cy="434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0890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0548B-9B3D-6957-2655-A8402CB03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548F57-AD2C-1D50-D747-F833F75EF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 Example</a:t>
            </a:r>
          </a:p>
        </p:txBody>
      </p:sp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1D2CD39F-B287-FF3C-B484-4117A24CF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48" y="1417638"/>
            <a:ext cx="7772400" cy="4340326"/>
          </a:xfrm>
          <a:prstGeom prst="rect">
            <a:avLst/>
          </a:prstGeom>
        </p:spPr>
      </p:pic>
      <p:pic>
        <p:nvPicPr>
          <p:cNvPr id="4" name="Picture 3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2F5604E0-456E-981E-34F3-E49A8C588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848" y="2123079"/>
            <a:ext cx="4642364" cy="292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833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431F7E-70B6-2CF6-291C-1D1DA511F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 Properties</a:t>
            </a:r>
          </a:p>
        </p:txBody>
      </p:sp>
      <p:pic>
        <p:nvPicPr>
          <p:cNvPr id="5" name="Picture 4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302C20D1-9CD0-40F6-CE94-F1D891CBA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55" y="1534885"/>
            <a:ext cx="7772400" cy="493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819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812CCF-1B01-FDE1-B1FE-4151A968F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 vs TD</a:t>
            </a:r>
          </a:p>
        </p:txBody>
      </p:sp>
      <p:pic>
        <p:nvPicPr>
          <p:cNvPr id="5" name="Picture 4" descr="A close-up of a text&#10;&#10;Description automatically generated">
            <a:extLst>
              <a:ext uri="{FF2B5EF4-FFF2-40B4-BE49-F238E27FC236}">
                <a16:creationId xmlns:a16="http://schemas.microsoft.com/office/drawing/2014/main" id="{78978AF2-38DE-4158-5569-89869C59A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4688"/>
            <a:ext cx="7772400" cy="235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42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A922A0-E250-0145-ABB4-391547182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37" y="15403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Policy Iteration – Find Best Policy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6DE3FD-8EA4-E148-AC65-38965935B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284" y="1854926"/>
            <a:ext cx="4713667" cy="2851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18E2F4-80EB-2047-B665-BF0051351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213" y="1228024"/>
            <a:ext cx="3716201" cy="8165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4E7C6E-FF2C-7048-BD8B-3D97ED1FB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213" y="5144090"/>
            <a:ext cx="4624209" cy="83107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E6FB49-D2A9-9B47-9DA7-2BFA1ACEA65A}"/>
              </a:ext>
            </a:extLst>
          </p:cNvPr>
          <p:cNvCxnSpPr>
            <a:cxnSpLocks/>
          </p:cNvCxnSpPr>
          <p:nvPr/>
        </p:nvCxnSpPr>
        <p:spPr>
          <a:xfrm flipH="1">
            <a:off x="2351314" y="1854926"/>
            <a:ext cx="893900" cy="3526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87485F-2D43-EA4B-A22B-01E6456F985E}"/>
              </a:ext>
            </a:extLst>
          </p:cNvPr>
          <p:cNvCxnSpPr/>
          <p:nvPr/>
        </p:nvCxnSpPr>
        <p:spPr>
          <a:xfrm flipH="1" flipV="1">
            <a:off x="3245213" y="4706802"/>
            <a:ext cx="869587" cy="2962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4A4B708-6DC2-D344-B826-44BAAE2FCE9F}"/>
              </a:ext>
            </a:extLst>
          </p:cNvPr>
          <p:cNvSpPr txBox="1"/>
          <p:nvPr/>
        </p:nvSpPr>
        <p:spPr>
          <a:xfrm>
            <a:off x="6152605" y="2932596"/>
            <a:ext cx="2751074" cy="13234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This process is</a:t>
            </a:r>
            <a:br>
              <a:rPr lang="en-US" sz="1600" dirty="0"/>
            </a:br>
            <a:r>
              <a:rPr lang="en-US" sz="1600" dirty="0"/>
              <a:t>guaranteed to converge</a:t>
            </a:r>
            <a:br>
              <a:rPr lang="en-US" sz="1600" dirty="0"/>
            </a:br>
            <a:r>
              <a:rPr lang="en-US" sz="1600" dirty="0"/>
              <a:t>to optimal Value Function</a:t>
            </a:r>
            <a:br>
              <a:rPr lang="en-US" sz="1600" dirty="0"/>
            </a:br>
            <a:r>
              <a:rPr lang="en-US" sz="1600" dirty="0"/>
              <a:t>V* and thus the optimal</a:t>
            </a:r>
            <a:br>
              <a:rPr lang="en-US" sz="1600" dirty="0"/>
            </a:br>
            <a:r>
              <a:rPr lang="en-US" sz="1600" dirty="0"/>
              <a:t>policy</a:t>
            </a:r>
          </a:p>
        </p:txBody>
      </p:sp>
    </p:spTree>
    <p:extLst>
      <p:ext uri="{BB962C8B-B14F-4D97-AF65-F5344CB8AC3E}">
        <p14:creationId xmlns:p14="http://schemas.microsoft.com/office/powerpoint/2010/main" val="32752120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E509EE-7118-0740-B526-9205DAC12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 and Sampling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31AF47-EDEB-6546-9A05-BCB7E10EA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64" y="1526610"/>
            <a:ext cx="7162800" cy="160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449577-F19A-1F48-8FCF-E7C9CAD06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442396"/>
            <a:ext cx="66675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153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AD228D-1348-1146-BFCD-92441FC54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Unified View of Reinforcement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F49947-2242-6D43-B97E-D2EDA775F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919" y="1417638"/>
            <a:ext cx="6146365" cy="48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596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D26409-9813-FD40-8141-5A04EB752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460" y="2479219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n-Step Temporal Difference: TD(n)</a:t>
            </a:r>
          </a:p>
        </p:txBody>
      </p:sp>
    </p:spTree>
    <p:extLst>
      <p:ext uri="{BB962C8B-B14F-4D97-AF65-F5344CB8AC3E}">
        <p14:creationId xmlns:p14="http://schemas.microsoft.com/office/powerpoint/2010/main" val="9594882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B6B6DF-49AC-2943-B904-0E8429928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7" y="68859"/>
            <a:ext cx="8229600" cy="1143000"/>
          </a:xfrm>
        </p:spPr>
        <p:txBody>
          <a:bodyPr/>
          <a:lstStyle/>
          <a:p>
            <a:r>
              <a:rPr lang="en-US" dirty="0"/>
              <a:t>1-step Prediction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713C2B-D99C-BA45-984D-EF99591A1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640" y="1021434"/>
            <a:ext cx="6722997" cy="44589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37B385-6DD3-174E-A97E-A7CC8804F058}"/>
              </a:ext>
            </a:extLst>
          </p:cNvPr>
          <p:cNvSpPr txBox="1"/>
          <p:nvPr/>
        </p:nvSpPr>
        <p:spPr>
          <a:xfrm>
            <a:off x="594206" y="5526619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1-step</a:t>
            </a:r>
          </a:p>
          <a:p>
            <a:r>
              <a:rPr lang="en-US" dirty="0"/>
              <a:t>reward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663677-CD33-D341-B2FD-91AE3A511617}"/>
              </a:ext>
            </a:extLst>
          </p:cNvPr>
          <p:cNvSpPr txBox="1"/>
          <p:nvPr/>
        </p:nvSpPr>
        <p:spPr>
          <a:xfrm>
            <a:off x="2620275" y="5631895"/>
            <a:ext cx="2573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Estimated Reward for</a:t>
            </a:r>
            <a:br>
              <a:rPr lang="en-US" dirty="0"/>
            </a:br>
            <a:r>
              <a:rPr lang="en-US" dirty="0"/>
              <a:t>rest of trajectory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607B28-A963-244E-ABDD-56031402CD7B}"/>
              </a:ext>
            </a:extLst>
          </p:cNvPr>
          <p:cNvCxnSpPr>
            <a:stCxn id="11" idx="0"/>
          </p:cNvCxnSpPr>
          <p:nvPr/>
        </p:nvCxnSpPr>
        <p:spPr>
          <a:xfrm flipV="1">
            <a:off x="1071260" y="5251046"/>
            <a:ext cx="327385" cy="2755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26FA740C-F193-B041-9DF1-70CBB6331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06" y="4583820"/>
            <a:ext cx="4052139" cy="450238"/>
          </a:xfrm>
          <a:prstGeom prst="rect">
            <a:avLst/>
          </a:prstGeom>
        </p:spPr>
      </p:pic>
      <p:sp>
        <p:nvSpPr>
          <p:cNvPr id="15" name="Left Brace 14">
            <a:extLst>
              <a:ext uri="{FF2B5EF4-FFF2-40B4-BE49-F238E27FC236}">
                <a16:creationId xmlns:a16="http://schemas.microsoft.com/office/drawing/2014/main" id="{771B067A-9420-804D-9BDE-0C66267307A1}"/>
              </a:ext>
            </a:extLst>
          </p:cNvPr>
          <p:cNvSpPr/>
          <p:nvPr/>
        </p:nvSpPr>
        <p:spPr>
          <a:xfrm rot="16200000">
            <a:off x="3154637" y="4075916"/>
            <a:ext cx="439053" cy="237161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ED02A79-4E1B-5747-BABF-11754B3D1727}"/>
                  </a:ext>
                </a:extLst>
              </p:cNvPr>
              <p:cNvSpPr txBox="1"/>
              <p:nvPr/>
            </p:nvSpPr>
            <p:spPr>
              <a:xfrm>
                <a:off x="5193415" y="5701736"/>
                <a:ext cx="130165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ED02A79-4E1B-5747-BABF-11754B3D1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415" y="5701736"/>
                <a:ext cx="1301657" cy="369332"/>
              </a:xfrm>
              <a:prstGeom prst="rect">
                <a:avLst/>
              </a:prstGeom>
              <a:blipFill>
                <a:blip r:embed="rId4"/>
                <a:stretch>
                  <a:fillRect l="-4854" t="-13333" r="-29126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84197E9A-D629-E54D-8BD3-F635E978D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2031" y="6165042"/>
            <a:ext cx="3113505" cy="43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5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 animBg="1"/>
      <p:bldP spid="1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B6B6DF-49AC-2943-B904-0E8429928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7" y="68859"/>
            <a:ext cx="8229600" cy="1143000"/>
          </a:xfrm>
        </p:spPr>
        <p:txBody>
          <a:bodyPr/>
          <a:lstStyle/>
          <a:p>
            <a:r>
              <a:rPr lang="en-US" dirty="0"/>
              <a:t>2-step Prediction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713C2B-D99C-BA45-984D-EF99591A1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640" y="1021434"/>
            <a:ext cx="6722997" cy="44589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37B385-6DD3-174E-A97E-A7CC8804F058}"/>
              </a:ext>
            </a:extLst>
          </p:cNvPr>
          <p:cNvSpPr txBox="1"/>
          <p:nvPr/>
        </p:nvSpPr>
        <p:spPr>
          <a:xfrm>
            <a:off x="1397640" y="5508753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2-step</a:t>
            </a:r>
          </a:p>
          <a:p>
            <a:r>
              <a:rPr lang="en-US" dirty="0"/>
              <a:t>reward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663677-CD33-D341-B2FD-91AE3A511617}"/>
              </a:ext>
            </a:extLst>
          </p:cNvPr>
          <p:cNvSpPr txBox="1"/>
          <p:nvPr/>
        </p:nvSpPr>
        <p:spPr>
          <a:xfrm>
            <a:off x="2620275" y="5631895"/>
            <a:ext cx="2573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Estimated Reward for</a:t>
            </a:r>
            <a:br>
              <a:rPr lang="en-US" dirty="0"/>
            </a:br>
            <a:r>
              <a:rPr lang="en-US" dirty="0"/>
              <a:t>rest of trajectory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FA740C-F193-B041-9DF1-70CBB6331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06" y="4583820"/>
            <a:ext cx="4052139" cy="450238"/>
          </a:xfrm>
          <a:prstGeom prst="rect">
            <a:avLst/>
          </a:prstGeom>
        </p:spPr>
      </p:pic>
      <p:sp>
        <p:nvSpPr>
          <p:cNvPr id="15" name="Left Brace 14">
            <a:extLst>
              <a:ext uri="{FF2B5EF4-FFF2-40B4-BE49-F238E27FC236}">
                <a16:creationId xmlns:a16="http://schemas.microsoft.com/office/drawing/2014/main" id="{771B067A-9420-804D-9BDE-0C66267307A1}"/>
              </a:ext>
            </a:extLst>
          </p:cNvPr>
          <p:cNvSpPr/>
          <p:nvPr/>
        </p:nvSpPr>
        <p:spPr>
          <a:xfrm rot="16200000">
            <a:off x="3600500" y="4521778"/>
            <a:ext cx="439053" cy="14798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ED02A79-4E1B-5747-BABF-11754B3D1727}"/>
                  </a:ext>
                </a:extLst>
              </p:cNvPr>
              <p:cNvSpPr txBox="1"/>
              <p:nvPr/>
            </p:nvSpPr>
            <p:spPr>
              <a:xfrm>
                <a:off x="5193415" y="5701736"/>
                <a:ext cx="166458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ED02A79-4E1B-5747-BABF-11754B3D1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415" y="5701736"/>
                <a:ext cx="1664585" cy="369332"/>
              </a:xfrm>
              <a:prstGeom prst="rect">
                <a:avLst/>
              </a:prstGeom>
              <a:blipFill>
                <a:blip r:embed="rId4"/>
                <a:stretch>
                  <a:fillRect l="-3788" t="-13333" r="-10606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86CC3EA2-F19E-AA42-8ECA-7F5C7370E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9969" y="6127442"/>
            <a:ext cx="4516187" cy="602863"/>
          </a:xfrm>
          <a:prstGeom prst="rect">
            <a:avLst/>
          </a:prstGeom>
        </p:spPr>
      </p:pic>
      <p:sp>
        <p:nvSpPr>
          <p:cNvPr id="17" name="Left Brace 16">
            <a:extLst>
              <a:ext uri="{FF2B5EF4-FFF2-40B4-BE49-F238E27FC236}">
                <a16:creationId xmlns:a16="http://schemas.microsoft.com/office/drawing/2014/main" id="{0E42D4CB-8BFA-D64E-9B19-424A627E2F82}"/>
              </a:ext>
            </a:extLst>
          </p:cNvPr>
          <p:cNvSpPr/>
          <p:nvPr/>
        </p:nvSpPr>
        <p:spPr>
          <a:xfrm rot="16200000">
            <a:off x="1815816" y="4491384"/>
            <a:ext cx="439053" cy="14798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19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 animBg="1"/>
      <p:bldP spid="16" grpId="0"/>
      <p:bldP spid="1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B6B6DF-49AC-2943-B904-0E8429928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n-step Return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8973C4-CEAF-C044-8D01-66D6B0D98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69" y="1417638"/>
            <a:ext cx="6964471" cy="21283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4C9333-52D4-F24C-84C3-5985FE691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30" y="3554238"/>
            <a:ext cx="6839210" cy="11347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16D9FF-1A13-B649-BD4B-5FAE50ACD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730" y="4852830"/>
            <a:ext cx="6047115" cy="117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1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7911B7-1A55-904B-A7C0-037C4F093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Random Walk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7055CB-61C6-9048-847D-AB182A76B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09" y="1907886"/>
            <a:ext cx="66294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586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81E67C-E91B-F34A-9670-AC5C5062A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Averaging n-step Returns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7313D0-CCFB-7443-B838-0187DEB10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556" y="1137446"/>
            <a:ext cx="7164888" cy="442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2037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7DAD7007-583D-6347-A6DA-AAF1343891C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dirty="0"/>
                  <a:t> Return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7DAD7007-583D-6347-A6DA-AAF1343891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369D967-1B82-3A44-B922-643257AAF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15232"/>
            <a:ext cx="8162381" cy="426438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40A4128-0930-C0E9-BDD0-6DA52D68E723}"/>
                  </a:ext>
                </a:extLst>
              </p:cNvPr>
              <p:cNvSpPr txBox="1"/>
              <p:nvPr/>
            </p:nvSpPr>
            <p:spPr>
              <a:xfrm>
                <a:off x="5370068" y="5724528"/>
                <a:ext cx="2300630" cy="64633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dirty="0"/>
                  <a:t> = 1: Monte Carlo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dirty="0"/>
                  <a:t> = 0: TD(0)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40A4128-0930-C0E9-BDD0-6DA52D68E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068" y="5724528"/>
                <a:ext cx="2300630" cy="646331"/>
              </a:xfrm>
              <a:prstGeom prst="rect">
                <a:avLst/>
              </a:prstGeom>
              <a:blipFill>
                <a:blip r:embed="rId4"/>
                <a:stretch>
                  <a:fillRect t="-1887" r="-1093" b="-1132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00218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5698D9B-78EA-D345-8BAF-4AE45C4027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TD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e>
                    </m:d>
                  </m:oMath>
                </a14:m>
                <a:r>
                  <a:rPr lang="en-US" dirty="0"/>
                  <a:t> Weighting Function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5698D9B-78EA-D345-8BAF-4AE45C4027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297077C-FCD0-8F41-A328-2B03CAD96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31" y="1597181"/>
            <a:ext cx="7766137" cy="445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90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14BFDE-353C-BF46-B899-0BC838FE0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/>
          <a:lstStyle/>
          <a:p>
            <a:r>
              <a:rPr lang="en-US" dirty="0"/>
              <a:t>Generalized Policy Iteration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811959-6054-A24E-9970-254919918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084" y="2044540"/>
            <a:ext cx="4713667" cy="28518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B00A5B-DB02-0F44-8922-60540480B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506" y="4535095"/>
            <a:ext cx="4020855" cy="72264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8F29F4-DEC3-FE48-AAD2-D1EC6C75D363}"/>
              </a:ext>
            </a:extLst>
          </p:cNvPr>
          <p:cNvCxnSpPr>
            <a:cxnSpLocks/>
          </p:cNvCxnSpPr>
          <p:nvPr/>
        </p:nvCxnSpPr>
        <p:spPr>
          <a:xfrm flipH="1">
            <a:off x="1894114" y="2309834"/>
            <a:ext cx="1325803" cy="874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C810C9-E228-C444-874A-72F90C9AD591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2913920" y="4784426"/>
            <a:ext cx="869586" cy="1119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2ECF559-0B3A-AD4C-9C58-0BD7D0971CF0}"/>
              </a:ext>
            </a:extLst>
          </p:cNvPr>
          <p:cNvSpPr txBox="1"/>
          <p:nvPr/>
        </p:nvSpPr>
        <p:spPr>
          <a:xfrm>
            <a:off x="3348713" y="2125168"/>
            <a:ext cx="288091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1-step Policy Evaluation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AF10B-0799-F345-AAD2-44054825492A}"/>
              </a:ext>
            </a:extLst>
          </p:cNvPr>
          <p:cNvSpPr txBox="1"/>
          <p:nvPr/>
        </p:nvSpPr>
        <p:spPr>
          <a:xfrm>
            <a:off x="5330135" y="871879"/>
            <a:ext cx="3813865" cy="92333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Find Heuristics to be able</a:t>
            </a:r>
            <a:br>
              <a:rPr lang="en-US" dirty="0"/>
            </a:br>
            <a:r>
              <a:rPr lang="en-US" dirty="0"/>
              <a:t>to solve Problems with huge</a:t>
            </a:r>
          </a:p>
          <a:p>
            <a:r>
              <a:rPr lang="en-US" dirty="0"/>
              <a:t>number of states and/or actions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D2D0E0-0969-C840-B19D-08226084510D}"/>
              </a:ext>
            </a:extLst>
          </p:cNvPr>
          <p:cNvSpPr txBox="1"/>
          <p:nvPr/>
        </p:nvSpPr>
        <p:spPr>
          <a:xfrm>
            <a:off x="2798470" y="5507068"/>
            <a:ext cx="623279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Iterate only a few times, even  just once (k = 1)</a:t>
            </a:r>
          </a:p>
          <a:p>
            <a:pPr marL="285750" indent="-285750">
              <a:buFontTx/>
              <a:buChar char="-"/>
            </a:pPr>
            <a:r>
              <a:rPr lang="en-US" dirty="0"/>
              <a:t>Don’t have to update all the states in each iteration</a:t>
            </a:r>
            <a:br>
              <a:rPr lang="en-US" dirty="0"/>
            </a:br>
            <a:r>
              <a:rPr lang="en-US" dirty="0"/>
              <a:t>update only those that are actually visited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78F1B0-E088-7144-8FA1-A3AA23E594F8}"/>
              </a:ext>
            </a:extLst>
          </p:cNvPr>
          <p:cNvSpPr txBox="1"/>
          <p:nvPr/>
        </p:nvSpPr>
        <p:spPr>
          <a:xfrm>
            <a:off x="1219200" y="3645408"/>
            <a:ext cx="2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145935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CFD31EE3-538D-0047-8D5F-F19240529C1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TD(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dirty="0"/>
                  <a:t>) on Large Random Walk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CFD31EE3-538D-0047-8D5F-F19240529C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B67E720-B133-E34E-8EC7-EB2AEEE9F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97" y="1640238"/>
            <a:ext cx="7415408" cy="407695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C4FB1C-09DF-7B42-A891-843FCD4BE37F}"/>
                  </a:ext>
                </a:extLst>
              </p:cNvPr>
              <p:cNvSpPr txBox="1"/>
              <p:nvPr/>
            </p:nvSpPr>
            <p:spPr>
              <a:xfrm>
                <a:off x="3920647" y="5812077"/>
                <a:ext cx="2300630" cy="64633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dirty="0"/>
                  <a:t> = 1: Monte Carlo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dirty="0"/>
                  <a:t> = 0: TD(0)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C4FB1C-09DF-7B42-A891-843FCD4BE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0647" y="5812077"/>
                <a:ext cx="2300630" cy="646331"/>
              </a:xfrm>
              <a:prstGeom prst="rect">
                <a:avLst/>
              </a:prstGeom>
              <a:blipFill>
                <a:blip r:embed="rId4"/>
                <a:stretch>
                  <a:fillRect r="-1093" b="-1320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83497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C9851F-E95B-CD40-912F-6418242FD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en-US" dirty="0"/>
              <a:t>Sutton and </a:t>
            </a:r>
            <a:r>
              <a:rPr lang="en-US" dirty="0" err="1"/>
              <a:t>Barto</a:t>
            </a:r>
            <a:r>
              <a:rPr lang="en-US" dirty="0"/>
              <a:t>:</a:t>
            </a:r>
          </a:p>
          <a:p>
            <a:pPr>
              <a:buFontTx/>
              <a:buChar char="-"/>
            </a:pPr>
            <a:r>
              <a:rPr lang="en-US" dirty="0"/>
              <a:t>Chapter 5: Section 5.1</a:t>
            </a:r>
          </a:p>
          <a:p>
            <a:pPr>
              <a:buFontTx/>
              <a:buChar char="-"/>
            </a:pPr>
            <a:r>
              <a:rPr lang="en-US" dirty="0"/>
              <a:t>Chapter 6: Sections 6.1-6.3</a:t>
            </a:r>
          </a:p>
          <a:p>
            <a:pPr>
              <a:buFontTx/>
              <a:buChar char="-"/>
            </a:pPr>
            <a:r>
              <a:rPr lang="en-US" dirty="0"/>
              <a:t>Chapter 7: Section 7.1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3D5DC5-EFC0-1843-8A3D-D1D3E2B25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</a:t>
            </a:r>
          </a:p>
        </p:txBody>
      </p:sp>
    </p:spTree>
    <p:extLst>
      <p:ext uri="{BB962C8B-B14F-4D97-AF65-F5344CB8AC3E}">
        <p14:creationId xmlns:p14="http://schemas.microsoft.com/office/powerpoint/2010/main" val="13242697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E5F1DD-8D02-37CC-F48D-7598F1857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3363E7-1932-DC69-973E-E58175160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963" y="1303179"/>
            <a:ext cx="6546074" cy="425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21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D7995E-3230-9A49-B3BC-1910601F0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930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Value Iteration – Find Best Policy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ACB78-3C53-AF4A-B7A7-7DB85C0AF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63" y="1217913"/>
            <a:ext cx="7353300" cy="4813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CE9A62-7CA9-414D-866A-0FF2799C8CA1}"/>
              </a:ext>
            </a:extLst>
          </p:cNvPr>
          <p:cNvSpPr txBox="1"/>
          <p:nvPr/>
        </p:nvSpPr>
        <p:spPr>
          <a:xfrm>
            <a:off x="6139427" y="1600461"/>
            <a:ext cx="2401619" cy="120032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Turn the Bellman</a:t>
            </a:r>
          </a:p>
          <a:p>
            <a:pPr algn="ctr"/>
            <a:r>
              <a:rPr lang="en-US" dirty="0"/>
              <a:t>Optimality Equation</a:t>
            </a:r>
            <a:br>
              <a:rPr lang="en-US" dirty="0"/>
            </a:br>
            <a:r>
              <a:rPr lang="en-US" dirty="0"/>
              <a:t>into an Iterative</a:t>
            </a:r>
            <a:br>
              <a:rPr lang="en-US" dirty="0"/>
            </a:br>
            <a:r>
              <a:rPr lang="en-US" dirty="0"/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347819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F2209E-146E-9D4F-BCB3-329829805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1143000"/>
          </a:xfrm>
        </p:spPr>
        <p:txBody>
          <a:bodyPr/>
          <a:lstStyle/>
          <a:p>
            <a:r>
              <a:rPr lang="en-US" dirty="0"/>
              <a:t>Finding the Optimal Policy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90FFF5-1C9B-504B-A56B-A6D9DFE04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979" y="2416294"/>
            <a:ext cx="4051300" cy="9271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3EECAEF-DA22-5747-ABA9-DF627E82A0E7}"/>
              </a:ext>
            </a:extLst>
          </p:cNvPr>
          <p:cNvSpPr/>
          <p:nvPr/>
        </p:nvSpPr>
        <p:spPr>
          <a:xfrm>
            <a:off x="2035479" y="2329497"/>
            <a:ext cx="4508500" cy="259323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uble Bracket 11">
            <a:extLst>
              <a:ext uri="{FF2B5EF4-FFF2-40B4-BE49-F238E27FC236}">
                <a16:creationId xmlns:a16="http://schemas.microsoft.com/office/drawing/2014/main" id="{6D0C9F49-A55A-4049-89E2-B79A21FCCC3D}"/>
              </a:ext>
            </a:extLst>
          </p:cNvPr>
          <p:cNvSpPr/>
          <p:nvPr/>
        </p:nvSpPr>
        <p:spPr>
          <a:xfrm>
            <a:off x="3635679" y="2643862"/>
            <a:ext cx="2336800" cy="292100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C3EC86-A811-F94B-8C36-02C26146F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422" y="3286180"/>
            <a:ext cx="3657600" cy="71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A764D0F-3793-2F46-9AE9-4757DA324C18}"/>
                  </a:ext>
                </a:extLst>
              </p:cNvPr>
              <p:cNvSpPr txBox="1"/>
              <p:nvPr/>
            </p:nvSpPr>
            <p:spPr>
              <a:xfrm>
                <a:off x="2367419" y="4213280"/>
                <a:ext cx="26103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𝒂𝒓𝒈𝒎𝒂𝒙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A764D0F-3793-2F46-9AE9-4757DA324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419" y="4213280"/>
                <a:ext cx="2610330" cy="276999"/>
              </a:xfrm>
              <a:prstGeom prst="rect">
                <a:avLst/>
              </a:prstGeom>
              <a:blipFill>
                <a:blip r:embed="rId4"/>
                <a:stretch>
                  <a:fillRect t="-4348" r="-1932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2311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56E31B-A7D6-DB48-8F1B-E6C836D42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C242B1-C2A8-AA40-B15C-A6D0F2F6D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808" y="1975532"/>
            <a:ext cx="6781800" cy="2971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8E3063-E8A2-C74B-8E19-3F62204CC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755" y="5135895"/>
            <a:ext cx="5885906" cy="14740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F8A854-DD97-5047-B215-6C098C2C45A5}"/>
              </a:ext>
            </a:extLst>
          </p:cNvPr>
          <p:cNvSpPr txBox="1"/>
          <p:nvPr/>
        </p:nvSpPr>
        <p:spPr>
          <a:xfrm>
            <a:off x="535210" y="1417637"/>
            <a:ext cx="8151590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These algorithms are dependent on the knowledge of the MDP Model P</a:t>
            </a:r>
          </a:p>
        </p:txBody>
      </p:sp>
    </p:spTree>
    <p:extLst>
      <p:ext uri="{BB962C8B-B14F-4D97-AF65-F5344CB8AC3E}">
        <p14:creationId xmlns:p14="http://schemas.microsoft.com/office/powerpoint/2010/main" val="11903939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Concourse.thmx</Template>
  <TotalTime>55922</TotalTime>
  <Words>1330</Words>
  <Application>Microsoft Macintosh PowerPoint</Application>
  <PresentationFormat>On-screen Show (4:3)</PresentationFormat>
  <Paragraphs>237</Paragraphs>
  <Slides>62</Slides>
  <Notes>12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Calibri</vt:lpstr>
      <vt:lpstr>Cambria Math</vt:lpstr>
      <vt:lpstr>Lucida Sans Unicode</vt:lpstr>
      <vt:lpstr>Verdana</vt:lpstr>
      <vt:lpstr>Wingdings 2</vt:lpstr>
      <vt:lpstr>Wingdings 3</vt:lpstr>
      <vt:lpstr>Concourse</vt:lpstr>
      <vt:lpstr>Model Free Prediction Methods: Monte Carlo and Temporal Difference Algorithms</vt:lpstr>
      <vt:lpstr>Office</vt:lpstr>
      <vt:lpstr>Bellman Expectation Equation for v_π </vt:lpstr>
      <vt:lpstr>Iterative Policy Evaluation</vt:lpstr>
      <vt:lpstr>Policy Iteration – Find Best Policy</vt:lpstr>
      <vt:lpstr>Generalized Policy Iteration</vt:lpstr>
      <vt:lpstr>Value Iteration – Find Best Policy</vt:lpstr>
      <vt:lpstr>Finding the Optimal Policy</vt:lpstr>
      <vt:lpstr>But…</vt:lpstr>
      <vt:lpstr>Motivation</vt:lpstr>
      <vt:lpstr>Motivation (cont)</vt:lpstr>
      <vt:lpstr>Model Free Reinforcement Learning</vt:lpstr>
      <vt:lpstr>This Lecture</vt:lpstr>
      <vt:lpstr>Monte Carlo Reinforcement Learning</vt:lpstr>
      <vt:lpstr>Dynamic-Programming Backup</vt:lpstr>
      <vt:lpstr>Monte Carlo Backup</vt:lpstr>
      <vt:lpstr>Monte Carlo Policy Evaluation</vt:lpstr>
      <vt:lpstr>Example of MC: MDP Returns</vt:lpstr>
      <vt:lpstr>Monte Carlo Reinforcement Learning</vt:lpstr>
      <vt:lpstr>Computing the Empirical Mean</vt:lpstr>
      <vt:lpstr>First Visit Monte Carlo Policy Evaluation</vt:lpstr>
      <vt:lpstr>First Visit Monte Carlo</vt:lpstr>
      <vt:lpstr>Every Visit Monte-Carlo Policy Evaluation</vt:lpstr>
      <vt:lpstr>Incremental Mean Update</vt:lpstr>
      <vt:lpstr>Incremental Monte Carlo Updates</vt:lpstr>
      <vt:lpstr>Exponential Smoothing</vt:lpstr>
      <vt:lpstr>First Visit Monte Carlo with Exponential Smoothing</vt:lpstr>
      <vt:lpstr>MC Estimate for a Single State</vt:lpstr>
      <vt:lpstr>Temporal Difference (TD) Reinforcement Learning</vt:lpstr>
      <vt:lpstr>Dynamic-Programming Backup</vt:lpstr>
      <vt:lpstr>Monte Carlo Backup</vt:lpstr>
      <vt:lpstr>Issue with MC Learning</vt:lpstr>
      <vt:lpstr>Temporal-Difference Backup</vt:lpstr>
      <vt:lpstr>Temporal-Difference (TD) Learning</vt:lpstr>
      <vt:lpstr>Derivation of TD Update Rule</vt:lpstr>
      <vt:lpstr>TD Update</vt:lpstr>
      <vt:lpstr>TD Algorithm</vt:lpstr>
      <vt:lpstr>TD Algorithm</vt:lpstr>
      <vt:lpstr>Advantages and Disadvantages of MC vs TD </vt:lpstr>
      <vt:lpstr>Bias/Variance Trade-Off</vt:lpstr>
      <vt:lpstr>Bias/Variance Trade-Off</vt:lpstr>
      <vt:lpstr>Advantages and Disadvantages of MC vs TD (2)</vt:lpstr>
      <vt:lpstr>Random Walk Example</vt:lpstr>
      <vt:lpstr>Random Walk: MC vs TD</vt:lpstr>
      <vt:lpstr>Batch MC and TD</vt:lpstr>
      <vt:lpstr>AB Example</vt:lpstr>
      <vt:lpstr>AB Example</vt:lpstr>
      <vt:lpstr>Convergence Properties</vt:lpstr>
      <vt:lpstr>MC vs TD</vt:lpstr>
      <vt:lpstr>Bootstrapping and Sampling</vt:lpstr>
      <vt:lpstr>Unified View of Reinforcement Learning</vt:lpstr>
      <vt:lpstr>n-Step Temporal Difference: TD(n)</vt:lpstr>
      <vt:lpstr>1-step Prediction</vt:lpstr>
      <vt:lpstr>2-step Prediction</vt:lpstr>
      <vt:lpstr>n-step Return</vt:lpstr>
      <vt:lpstr>Large Random Walk Example</vt:lpstr>
      <vt:lpstr>Averaging n-step Returns</vt:lpstr>
      <vt:lpstr>λ Return</vt:lpstr>
      <vt:lpstr>TD(λ) Weighting Function</vt:lpstr>
      <vt:lpstr>TD(λ) on Large Random Walk</vt:lpstr>
      <vt:lpstr>Further Reading</vt:lpstr>
      <vt:lpstr>Example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Deep Learning</dc:title>
  <dc:creator>Subir and Sangeeta</dc:creator>
  <cp:lastModifiedBy>Subir Varma</cp:lastModifiedBy>
  <cp:revision>243</cp:revision>
  <cp:lastPrinted>2019-08-02T05:54:09Z</cp:lastPrinted>
  <dcterms:created xsi:type="dcterms:W3CDTF">2017-08-28T17:51:54Z</dcterms:created>
  <dcterms:modified xsi:type="dcterms:W3CDTF">2024-02-13T04:47:45Z</dcterms:modified>
</cp:coreProperties>
</file>